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4"/>
  </p:notesMasterIdLst>
  <p:sldIdLst>
    <p:sldId id="257" r:id="rId2"/>
    <p:sldId id="797" r:id="rId3"/>
    <p:sldId id="798" r:id="rId4"/>
    <p:sldId id="799" r:id="rId5"/>
    <p:sldId id="800" r:id="rId6"/>
    <p:sldId id="801" r:id="rId7"/>
    <p:sldId id="802" r:id="rId8"/>
    <p:sldId id="796" r:id="rId9"/>
    <p:sldId id="803" r:id="rId10"/>
    <p:sldId id="908" r:id="rId11"/>
    <p:sldId id="927" r:id="rId12"/>
    <p:sldId id="935" r:id="rId13"/>
    <p:sldId id="934" r:id="rId14"/>
    <p:sldId id="936" r:id="rId15"/>
    <p:sldId id="734" r:id="rId16"/>
    <p:sldId id="264" r:id="rId17"/>
    <p:sldId id="317" r:id="rId18"/>
    <p:sldId id="933" r:id="rId19"/>
    <p:sldId id="931" r:id="rId20"/>
    <p:sldId id="932" r:id="rId21"/>
    <p:sldId id="916" r:id="rId22"/>
    <p:sldId id="291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8B"/>
    <a:srgbClr val="00007D"/>
    <a:srgbClr val="363698"/>
    <a:srgbClr val="141487"/>
    <a:srgbClr val="008080"/>
    <a:srgbClr val="19198A"/>
    <a:srgbClr val="064657"/>
    <a:srgbClr val="111186"/>
    <a:srgbClr val="151588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3BF46-DB7B-EB40-BCC6-0AA241E3AF92}" v="163" dt="2025-10-01T08:55:22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4" autoAdjust="0"/>
    <p:restoredTop sz="94680" autoAdjust="0"/>
  </p:normalViewPr>
  <p:slideViewPr>
    <p:cSldViewPr>
      <p:cViewPr varScale="1">
        <p:scale>
          <a:sx n="113" d="100"/>
          <a:sy n="113" d="100"/>
        </p:scale>
        <p:origin x="151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5CDB5-7A99-4A95-8864-8CA4B8CF40E2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3C133-D662-43CE-B44D-350668C38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78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60" name="Group 24">
            <a:extLst>
              <a:ext uri="{FF2B5EF4-FFF2-40B4-BE49-F238E27FC236}">
                <a16:creationId xmlns:a16="http://schemas.microsoft.com/office/drawing/2014/main" id="{665B863D-B66A-4CA3-A83D-17083ED7F06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38" name="Rectangle 2">
              <a:extLst>
                <a:ext uri="{FF2B5EF4-FFF2-40B4-BE49-F238E27FC236}">
                  <a16:creationId xmlns:a16="http://schemas.microsoft.com/office/drawing/2014/main" id="{1D72763B-FA3A-47B2-B760-EBE9E930F98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39942" name="Rectangle 6">
              <a:extLst>
                <a:ext uri="{FF2B5EF4-FFF2-40B4-BE49-F238E27FC236}">
                  <a16:creationId xmlns:a16="http://schemas.microsoft.com/office/drawing/2014/main" id="{31B69449-C027-47DE-AA01-CD62D523ED7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9958" name="Group 22">
              <a:extLst>
                <a:ext uri="{FF2B5EF4-FFF2-40B4-BE49-F238E27FC236}">
                  <a16:creationId xmlns:a16="http://schemas.microsoft.com/office/drawing/2014/main" id="{DBBA79E0-5E52-4087-8B9F-5D7159D3F2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39943" name="Rectangle 7">
                <a:extLst>
                  <a:ext uri="{FF2B5EF4-FFF2-40B4-BE49-F238E27FC236}">
                    <a16:creationId xmlns:a16="http://schemas.microsoft.com/office/drawing/2014/main" id="{78AB6C09-2237-4AC6-9427-3384F9E8BC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4" name="Rectangle 8">
                <a:extLst>
                  <a:ext uri="{FF2B5EF4-FFF2-40B4-BE49-F238E27FC236}">
                    <a16:creationId xmlns:a16="http://schemas.microsoft.com/office/drawing/2014/main" id="{8986B0B0-226E-4C6F-B7A8-427BAAE5CC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5" name="Rectangle 9">
                <a:extLst>
                  <a:ext uri="{FF2B5EF4-FFF2-40B4-BE49-F238E27FC236}">
                    <a16:creationId xmlns:a16="http://schemas.microsoft.com/office/drawing/2014/main" id="{1A82163F-820E-4F7A-9C9E-347B3898B6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6" name="Rectangle 10">
                <a:extLst>
                  <a:ext uri="{FF2B5EF4-FFF2-40B4-BE49-F238E27FC236}">
                    <a16:creationId xmlns:a16="http://schemas.microsoft.com/office/drawing/2014/main" id="{41DFE4F8-2364-4B66-B536-86CC8719C3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7" name="Rectangle 11">
                <a:extLst>
                  <a:ext uri="{FF2B5EF4-FFF2-40B4-BE49-F238E27FC236}">
                    <a16:creationId xmlns:a16="http://schemas.microsoft.com/office/drawing/2014/main" id="{4EFBC13E-411F-4424-8934-CFB0AF138A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8" name="Rectangle 12">
                <a:extLst>
                  <a:ext uri="{FF2B5EF4-FFF2-40B4-BE49-F238E27FC236}">
                    <a16:creationId xmlns:a16="http://schemas.microsoft.com/office/drawing/2014/main" id="{76D26F95-D3C6-4E61-A617-89E0900143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49" name="Rectangle 13">
                <a:extLst>
                  <a:ext uri="{FF2B5EF4-FFF2-40B4-BE49-F238E27FC236}">
                    <a16:creationId xmlns:a16="http://schemas.microsoft.com/office/drawing/2014/main" id="{0EB62419-5BC0-4A3B-AA1A-4872CDF79C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0" name="Rectangle 14">
                <a:extLst>
                  <a:ext uri="{FF2B5EF4-FFF2-40B4-BE49-F238E27FC236}">
                    <a16:creationId xmlns:a16="http://schemas.microsoft.com/office/drawing/2014/main" id="{0CDE6FC6-479E-4868-91A0-0FBE195422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1" name="Rectangle 15">
                <a:extLst>
                  <a:ext uri="{FF2B5EF4-FFF2-40B4-BE49-F238E27FC236}">
                    <a16:creationId xmlns:a16="http://schemas.microsoft.com/office/drawing/2014/main" id="{D3CEF7B7-69DB-46F7-A227-8E50A96729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2" name="Rectangle 16">
                <a:extLst>
                  <a:ext uri="{FF2B5EF4-FFF2-40B4-BE49-F238E27FC236}">
                    <a16:creationId xmlns:a16="http://schemas.microsoft.com/office/drawing/2014/main" id="{36C24785-10D9-4A16-9581-0DA80073EB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 altLang="de-DE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BFD5D58-7B55-477A-B0E0-0E4A67DA89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0545AC1E-ADA2-4FC2-A13B-6A24266ADB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41F10C40-A4BC-4652-87FE-24C0141419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D61B2D7-E58D-4A54-90D6-0D21D6754EA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39953" name="Rectangle 17">
            <a:extLst>
              <a:ext uri="{FF2B5EF4-FFF2-40B4-BE49-F238E27FC236}">
                <a16:creationId xmlns:a16="http://schemas.microsoft.com/office/drawing/2014/main" id="{FC51F3B2-5004-46B3-8717-B9D7C234E5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39954" name="Rectangle 18">
            <a:extLst>
              <a:ext uri="{FF2B5EF4-FFF2-40B4-BE49-F238E27FC236}">
                <a16:creationId xmlns:a16="http://schemas.microsoft.com/office/drawing/2014/main" id="{B1C98B34-7291-4FDC-9100-27D9349D53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de-DE" altLang="de-DE" noProof="0"/>
              <a:t>Master-Untertitelformat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C2A35-C555-4239-87AB-424115D4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FBEED5-BEE0-443E-9571-126D7F294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96C2B0-7629-4C6E-9634-D9B1C76D2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8554F6-F920-4756-A1D8-D2A45683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0F0B65-BD86-4324-872E-C6E07208152E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98DDD5D-8953-488A-AB95-B3D7C954A0A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13156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889B21-CC08-4B73-B4D2-DF31225E3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F317F7-8257-434D-AED5-A09E8EC63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0FC526-0ADB-4AE3-BDEB-FE7A43F29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A2CF89-D605-4BB6-842F-5FCC043DB4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86100B-0C29-4F56-A887-B4A5117DF9C8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4303E88-4646-4D2D-A61B-D35DE7B164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81162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6C32C-6CCD-41E7-B367-427DA5F7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05FB57-1EF4-4971-96F0-003B5D94AA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004966-FB53-4AB0-9D59-F0CCA52BD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90D2B8-266A-4A91-A083-A378BA69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470C06-2A1C-44CB-8694-6558F2CD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FAA698-448D-476B-B7F5-B5F64E02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9D78-FC59-43EC-846D-2DA7E1B361B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4987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9BE2-5F94-4711-B970-E04C0DC5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CDE663-D5AB-4B54-A744-2FE6C5AF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E53499-D2AC-4A13-BD30-6D2EA7878F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3E179-C560-4343-83D9-8DE5E38D8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F17A94-3D8F-471A-8473-73A8516C8E64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523DD1E-2CF5-4441-B4A7-6CD8B7CF44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316716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DDF38-D775-461F-A782-B26CE7FA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6965E9-7CD4-4C8B-9517-C0EFACBB4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796C6F-69B6-4852-AEE7-FF38478BE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33EAEB-AD3C-426B-B3B9-502555C8BA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705F7F-B5F8-4BC7-A951-472D4351BA05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124B3A4-9997-416E-9F2C-03DCC7404EC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81013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0BA49-6899-49D8-94E6-EEC2B214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DDD97-B2DB-4B1C-93BD-CC43C5A81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F247A5-81BF-4BE8-BC03-F6D8B49E5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A40C7-B14B-49B6-A4F6-D85C2A729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EF1A8B-ECFE-4EA5-A5E2-F8422C636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F2D381-B165-4655-8AC8-77E96382E926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60F73FD-AC82-43A3-9429-8BA3EB6BC1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67766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70614-7660-4FC3-ACF9-95FD2AFA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EBF358-CE11-48F3-BE1E-825661623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1809E6-AA57-4507-9504-192C04FD4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BD2B94-0F3A-4807-ACBA-970C23287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AB8796-BF59-4013-A6DB-46F44EAD0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A0DA515-D197-4738-A1F6-4CB809D44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2B7C9AC-C798-41A7-B50A-D6914AAED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094302-671C-4BA8-9F15-2FEE35FB3BF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C22B5C-DE2A-4C44-A39B-F1367FB37D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13643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AC539-373E-40C2-90AF-FD432A7E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C166B4-14B7-4755-805E-99D4D5526A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C54E87-7F57-440B-A805-A2F3862E51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9FBCF9-80E4-452D-8C43-C69F88BDF4C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8FB97B-5171-4EC5-A37E-C75FE2B998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6088138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C5813AB-853B-4237-A8B8-BB5FAF753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E6C0B9-E58A-4E8E-A2EF-183E3209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BB69D6-6433-47CC-9B54-46E4F893CF1B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F6D9A0-1B30-44B0-82DB-4A5A83922A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75738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A1725-7D8C-4D9E-9935-1A92472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16EE1A-FE40-4922-AB76-47730168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47A464-CCFB-4D63-AC25-2FF1B8126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AA2F5F-6920-4805-97C8-3AE74ECE71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EB7E7F-F7FF-4D5F-B61B-4FAA891192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302FCE-3F68-455F-9DF9-16AA4958C33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148D7F-D63B-4728-8C32-2B2264BBB3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25176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48398-529D-4E0B-9081-BC8D64AB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4544521-C5CB-4CB2-AB3B-1FC51CCCC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FFF47F-9DD5-4FA6-8549-A98CC1EAF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5C07E-4977-48A6-8C7B-15D2975C9C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CAF79F-A674-40FB-9306-4041FE0F9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255446-0104-45A7-BAFD-DD119E1AFBE9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42AEA1-29F8-4311-B87A-634B13F4AE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36989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82F13A9D-061B-4A2C-8CAC-98D40E621F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de-DE" altLang="de-DE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EB09098-D7FE-4C7F-B201-EA255B7802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7DBFBEF6-5712-4660-97DE-AE6BC2A5B6D5}" type="slidenum">
              <a:rPr lang="de-DE" altLang="de-DE"/>
              <a:pPr/>
              <a:t>‹Nr.›</a:t>
            </a:fld>
            <a:endParaRPr lang="de-DE" altLang="de-DE"/>
          </a:p>
        </p:txBody>
      </p:sp>
      <p:grpSp>
        <p:nvGrpSpPr>
          <p:cNvPr id="38947" name="Group 35">
            <a:extLst>
              <a:ext uri="{FF2B5EF4-FFF2-40B4-BE49-F238E27FC236}">
                <a16:creationId xmlns:a16="http://schemas.microsoft.com/office/drawing/2014/main" id="{39549368-0AFD-481C-A3E3-031E898BF95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8917" name="Rectangle 5">
              <a:extLst>
                <a:ext uri="{FF2B5EF4-FFF2-40B4-BE49-F238E27FC236}">
                  <a16:creationId xmlns:a16="http://schemas.microsoft.com/office/drawing/2014/main" id="{A6B93837-841A-4696-9624-DBAA3ED4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38918" name="Rectangle 6">
              <a:extLst>
                <a:ext uri="{FF2B5EF4-FFF2-40B4-BE49-F238E27FC236}">
                  <a16:creationId xmlns:a16="http://schemas.microsoft.com/office/drawing/2014/main" id="{FA96CDCB-CC24-4E75-8BDB-D898F4CB1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38919" name="Rectangle 7">
              <a:extLst>
                <a:ext uri="{FF2B5EF4-FFF2-40B4-BE49-F238E27FC236}">
                  <a16:creationId xmlns:a16="http://schemas.microsoft.com/office/drawing/2014/main" id="{BFB6AB3C-07CB-4440-8256-591982936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hlink"/>
                </a:solidFill>
              </a:endParaRPr>
            </a:p>
          </p:txBody>
        </p:sp>
        <p:sp>
          <p:nvSpPr>
            <p:cNvPr id="38920" name="Rectangle 8">
              <a:extLst>
                <a:ext uri="{FF2B5EF4-FFF2-40B4-BE49-F238E27FC236}">
                  <a16:creationId xmlns:a16="http://schemas.microsoft.com/office/drawing/2014/main" id="{3EDC7CD9-E5D0-4810-9CAF-F1CE288E4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hlink"/>
                </a:solidFill>
              </a:endParaRPr>
            </a:p>
          </p:txBody>
        </p:sp>
        <p:sp>
          <p:nvSpPr>
            <p:cNvPr id="38921" name="Rectangle 9">
              <a:extLst>
                <a:ext uri="{FF2B5EF4-FFF2-40B4-BE49-F238E27FC236}">
                  <a16:creationId xmlns:a16="http://schemas.microsoft.com/office/drawing/2014/main" id="{7A954DC7-0E50-4CBA-937B-A179A66D8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accent2"/>
                </a:solidFill>
              </a:endParaRPr>
            </a:p>
          </p:txBody>
        </p:sp>
        <p:sp>
          <p:nvSpPr>
            <p:cNvPr id="38922" name="Rectangle 10">
              <a:extLst>
                <a:ext uri="{FF2B5EF4-FFF2-40B4-BE49-F238E27FC236}">
                  <a16:creationId xmlns:a16="http://schemas.microsoft.com/office/drawing/2014/main" id="{6A209CD3-56DA-4A45-8AD3-BB3A2413D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hlink"/>
                </a:solidFill>
              </a:endParaRPr>
            </a:p>
          </p:txBody>
        </p:sp>
        <p:sp>
          <p:nvSpPr>
            <p:cNvPr id="38923" name="Rectangle 11">
              <a:extLst>
                <a:ext uri="{FF2B5EF4-FFF2-40B4-BE49-F238E27FC236}">
                  <a16:creationId xmlns:a16="http://schemas.microsoft.com/office/drawing/2014/main" id="{40BEAE55-C4D5-45DD-85EF-DF40940DB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38924" name="Rectangle 12">
              <a:extLst>
                <a:ext uri="{FF2B5EF4-FFF2-40B4-BE49-F238E27FC236}">
                  <a16:creationId xmlns:a16="http://schemas.microsoft.com/office/drawing/2014/main" id="{D2BE2E1E-EF24-4B96-B6AF-BDB2A541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accent2"/>
                </a:solidFill>
              </a:endParaRPr>
            </a:p>
          </p:txBody>
        </p:sp>
        <p:sp>
          <p:nvSpPr>
            <p:cNvPr id="38925" name="Rectangle 13">
              <a:extLst>
                <a:ext uri="{FF2B5EF4-FFF2-40B4-BE49-F238E27FC236}">
                  <a16:creationId xmlns:a16="http://schemas.microsoft.com/office/drawing/2014/main" id="{44E89360-F0AF-49EE-8835-E8862A4AF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altLang="de-DE">
                <a:solidFill>
                  <a:schemeClr val="accent2"/>
                </a:solidFill>
              </a:endParaRPr>
            </a:p>
          </p:txBody>
        </p:sp>
      </p:grpSp>
      <p:sp>
        <p:nvSpPr>
          <p:cNvPr id="38926" name="Rectangle 14">
            <a:extLst>
              <a:ext uri="{FF2B5EF4-FFF2-40B4-BE49-F238E27FC236}">
                <a16:creationId xmlns:a16="http://schemas.microsoft.com/office/drawing/2014/main" id="{70FFD632-1F3C-4E85-88C6-B7425FAE8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4787127A-E378-46B8-A7BF-73522EB9E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4D83417B-4E60-4C4C-9D27-23F78DE55B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spd="slow">
    <p:push dir="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69" name="Object 29">
            <a:extLst>
              <a:ext uri="{FF2B5EF4-FFF2-40B4-BE49-F238E27FC236}">
                <a16:creationId xmlns:a16="http://schemas.microsoft.com/office/drawing/2014/main" id="{E2E17B05-40E0-4E85-9C28-1EF5F91518D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88350" y="115888"/>
          <a:ext cx="638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1045955" imgH="1193940" progId="CorelDraw.Graphic.15">
                  <p:embed/>
                </p:oleObj>
              </mc:Choice>
              <mc:Fallback>
                <p:oleObj name="CorelDRAW" r:id="rId3" imgW="1045955" imgH="1193940" progId="CorelDraw.Graphic.15">
                  <p:embed/>
                  <p:pic>
                    <p:nvPicPr>
                      <p:cNvPr id="87069" name="Object 29">
                        <a:extLst>
                          <a:ext uri="{FF2B5EF4-FFF2-40B4-BE49-F238E27FC236}">
                            <a16:creationId xmlns:a16="http://schemas.microsoft.com/office/drawing/2014/main" id="{E2E17B05-40E0-4E85-9C28-1EF5F91518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115888"/>
                        <a:ext cx="63817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1" descr="Albert Ski Logo">
            <a:extLst>
              <a:ext uri="{FF2B5EF4-FFF2-40B4-BE49-F238E27FC236}">
                <a16:creationId xmlns:a16="http://schemas.microsoft.com/office/drawing/2014/main" id="{DE2B1542-88D8-40A5-ADA6-2E8A79F79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587" r="18129" b="16817"/>
          <a:stretch/>
        </p:blipFill>
        <p:spPr bwMode="auto">
          <a:xfrm>
            <a:off x="58151" y="697704"/>
            <a:ext cx="5404317" cy="575563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02FBEC62-9A89-40D7-94C0-A31E16C1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31" y="5337212"/>
            <a:ext cx="4418777" cy="93610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de-DE" sz="4000" b="1" dirty="0">
                <a:solidFill>
                  <a:srgbClr val="064758"/>
                </a:solidFill>
                <a:latin typeface="Viner Hand ITC" panose="03070502030502020203" pitchFamily="66" charset="0"/>
              </a:rPr>
              <a:t>Skilehrfahrt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F805DA-928A-4B0E-AB93-5E5BB7F66AF2}"/>
              </a:ext>
            </a:extLst>
          </p:cNvPr>
          <p:cNvSpPr/>
          <p:nvPr/>
        </p:nvSpPr>
        <p:spPr>
          <a:xfrm>
            <a:off x="5292080" y="558924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42D0281-6355-4713-B30B-991FC15561F0}"/>
              </a:ext>
            </a:extLst>
          </p:cNvPr>
          <p:cNvSpPr/>
          <p:nvPr/>
        </p:nvSpPr>
        <p:spPr>
          <a:xfrm>
            <a:off x="5246361" y="5641819"/>
            <a:ext cx="117727" cy="1634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355CBBE-3109-4962-A990-475D8372A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847" y="2861268"/>
            <a:ext cx="4320481" cy="728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7200" u="sng" dirty="0">
                <a:solidFill>
                  <a:srgbClr val="064657"/>
                </a:solidFill>
                <a:latin typeface="Schneehut" pitchFamily="2" charset="0"/>
              </a:rPr>
              <a:t>Lofer 2026</a:t>
            </a:r>
            <a:endParaRPr lang="de-DE" altLang="de-DE" sz="7200" dirty="0">
              <a:solidFill>
                <a:srgbClr val="064657"/>
              </a:solidFill>
              <a:latin typeface="Schneehut" pitchFamily="2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E55484E-458C-4394-BA8D-9C92103F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12" y="121523"/>
            <a:ext cx="3978994" cy="119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u="sng" dirty="0">
                <a:solidFill>
                  <a:srgbClr val="064657"/>
                </a:solidFill>
                <a:latin typeface="Schneehut" pitchFamily="2" charset="0"/>
              </a:rPr>
              <a:t>Klassenstufe 7</a:t>
            </a:r>
            <a:endParaRPr lang="de-DE" altLang="de-DE" sz="4800" dirty="0">
              <a:solidFill>
                <a:srgbClr val="064657"/>
              </a:solidFill>
              <a:latin typeface="Schneehut" pitchFamily="2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91BBC46-04D7-499C-8A04-9A9F95CAF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531" y="4118779"/>
            <a:ext cx="3978994" cy="119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u="sng" dirty="0">
                <a:solidFill>
                  <a:srgbClr val="064657"/>
                </a:solidFill>
                <a:latin typeface="Schneehut" pitchFamily="2" charset="0"/>
              </a:rPr>
              <a:t>8. – 13. Februar</a:t>
            </a:r>
            <a:endParaRPr lang="de-DE" altLang="de-DE" sz="4800" dirty="0">
              <a:solidFill>
                <a:srgbClr val="064657"/>
              </a:solidFill>
              <a:latin typeface="Schneehut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C7388F9-97DA-436B-99CD-CF6DA36CA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84273"/>
            <a:ext cx="2890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8359BAF-9AE6-4AE9-95E6-3D2DBF99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>
            <a:extLst>
              <a:ext uri="{FF2B5EF4-FFF2-40B4-BE49-F238E27FC236}">
                <a16:creationId xmlns:a16="http://schemas.microsoft.com/office/drawing/2014/main" id="{8C8C3682-24AD-D999-47C9-C175CF18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72" y="3120778"/>
            <a:ext cx="5332839" cy="35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Kirchenwirt in Unken</a:t>
            </a: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438D6127-66F8-83EA-AA59-6568C530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9178"/>
            <a:ext cx="4464496" cy="273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7390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AB7B1-2D7C-44F5-3FEA-E1BA3A6C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Zimmer</a:t>
            </a:r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8BE19CBF-20A4-33BE-88FC-187F9040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96" y="2060848"/>
            <a:ext cx="6444208" cy="39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076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BA4A3-5F01-4FB6-C5A5-17AD01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Speisesaal</a:t>
            </a:r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8C74C9B6-A4DC-CDA8-DE1D-EF20C8AD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12" y="1817914"/>
            <a:ext cx="6644375" cy="44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78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DCCF5-C07A-6762-A3FF-7108423A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Rezeption und Aufenthaltsbereich</a:t>
            </a:r>
          </a:p>
        </p:txBody>
      </p: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5133FD72-FBB5-1BA3-DF4B-3B585D93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7596336" cy="42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556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>
            <a:extLst>
              <a:ext uri="{FF2B5EF4-FFF2-40B4-BE49-F238E27FC236}">
                <a16:creationId xmlns:a16="http://schemas.microsoft.com/office/drawing/2014/main" id="{565A2C6E-3178-42E4-AA4A-944A020D4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de-DE" altLang="de-DE" sz="6600" i="1" u="sng" dirty="0">
                <a:solidFill>
                  <a:srgbClr val="00007D"/>
                </a:solidFill>
                <a:latin typeface="Schneehut" pitchFamily="2" charset="0"/>
              </a:rPr>
              <a:t>A b l a u f</a:t>
            </a:r>
          </a:p>
        </p:txBody>
      </p:sp>
      <p:sp>
        <p:nvSpPr>
          <p:cNvPr id="559107" name="Rectangle 3">
            <a:extLst>
              <a:ext uri="{FF2B5EF4-FFF2-40B4-BE49-F238E27FC236}">
                <a16:creationId xmlns:a16="http://schemas.microsoft.com/office/drawing/2014/main" id="{6963D633-A0B4-4D8D-96D3-0EE80A98D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260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de-DE" altLang="de-DE" sz="3600" dirty="0">
                <a:solidFill>
                  <a:srgbClr val="00007D"/>
                </a:solidFill>
              </a:rPr>
              <a:t>Abfahrt: Sonntag, 8. Februar 2025</a:t>
            </a: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de-DE" altLang="de-DE" sz="1800" dirty="0">
                <a:solidFill>
                  <a:srgbClr val="00007D"/>
                </a:solidFill>
              </a:rPr>
              <a:t>  					( Bus steht ab 5 Uhr bereit)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de-DE" altLang="de-DE" sz="3600" dirty="0">
                <a:solidFill>
                  <a:srgbClr val="00007D"/>
                </a:solidFill>
              </a:rPr>
              <a:t>Montag – Freitag (5 Skitage)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de-DE" altLang="de-DE" sz="3600" dirty="0">
                <a:solidFill>
                  <a:srgbClr val="00007D"/>
                </a:solidFill>
              </a:rPr>
              <a:t>Freitag, 13. Februar: Heimfahrt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de-DE" altLang="de-DE" sz="3600" dirty="0">
                <a:solidFill>
                  <a:srgbClr val="00007D"/>
                </a:solidFill>
              </a:rPr>
              <a:t>	</a:t>
            </a:r>
            <a:r>
              <a:rPr lang="de-DE" altLang="de-DE" sz="2400" dirty="0">
                <a:solidFill>
                  <a:srgbClr val="00007D"/>
                </a:solidFill>
              </a:rPr>
              <a:t>(nach dem Skifahren ca. 16:30 Uhr)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de-DE" altLang="de-DE" sz="3600" dirty="0">
                <a:solidFill>
                  <a:srgbClr val="00007D"/>
                </a:solidFill>
              </a:rPr>
              <a:t>   Ankunft in Saarwellingen um Mitternacht 0.30– 2.00 Uhr</a:t>
            </a:r>
          </a:p>
          <a:p>
            <a:pPr eaLnBrk="1" hangingPunct="1">
              <a:defRPr/>
            </a:pPr>
            <a:endParaRPr lang="de-DE" altLang="de-DE" sz="3600" dirty="0">
              <a:solidFill>
                <a:srgbClr val="FF9900"/>
              </a:solidFill>
            </a:endParaRPr>
          </a:p>
        </p:txBody>
      </p:sp>
      <p:sp>
        <p:nvSpPr>
          <p:cNvPr id="559108" name="Rectangle 4">
            <a:extLst>
              <a:ext uri="{FF2B5EF4-FFF2-40B4-BE49-F238E27FC236}">
                <a16:creationId xmlns:a16="http://schemas.microsoft.com/office/drawing/2014/main" id="{06EB9BC9-15DB-44C4-911D-996BB1174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50800"/>
            <a:ext cx="1748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altLang="de-DE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</a:t>
            </a:r>
            <a:br>
              <a:rPr lang="de-DE" altLang="de-D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</a:br>
            <a:r>
              <a:rPr lang="de-DE" altLang="de-D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in Klassenstufe 7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B24B476E-293C-4D00-AC0D-EEA019E16E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850" y="269875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>
                <a:solidFill>
                  <a:srgbClr val="363698"/>
                </a:solidFill>
              </a:rPr>
              <a:t>Organisation der Kurse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8949EB7-689E-43DA-940E-335E573BEEDF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288" y="1450975"/>
            <a:ext cx="8065144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3600" dirty="0">
                <a:solidFill>
                  <a:srgbClr val="363698"/>
                </a:solidFill>
              </a:rPr>
              <a:t>			54 Teilnehmer insgesamt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3600" dirty="0">
                <a:solidFill>
                  <a:srgbClr val="363698"/>
                </a:solidFill>
              </a:rPr>
              <a:t>			    45-47 Schüler</a:t>
            </a: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3600" dirty="0">
                <a:solidFill>
                  <a:srgbClr val="363698"/>
                </a:solidFill>
              </a:rPr>
              <a:t>ca. 7-8 Lehrer  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3600" dirty="0">
                <a:solidFill>
                  <a:srgbClr val="363698"/>
                </a:solidFill>
              </a:rPr>
              <a:t>	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de-DE" altLang="de-DE" sz="1800" dirty="0">
              <a:solidFill>
                <a:srgbClr val="363698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600" dirty="0">
                <a:solidFill>
                  <a:srgbClr val="363698"/>
                </a:solidFill>
              </a:rPr>
              <a:t> Ski-Anfänger in 4-5 Kursen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600" dirty="0">
                <a:solidFill>
                  <a:srgbClr val="363698"/>
                </a:solidFill>
              </a:rPr>
              <a:t>„Leicht-Fortgeschrittene“ Skifahrer in einem Kurs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600" dirty="0">
                <a:solidFill>
                  <a:srgbClr val="363698"/>
                </a:solidFill>
              </a:rPr>
              <a:t>„Profi“ Skifahrer in einem Kurs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de-DE" altLang="de-DE" sz="1800" dirty="0">
              <a:solidFill>
                <a:schemeClr val="tx2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E54DB5-F435-431E-B59C-6510A2B42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68" y="67722"/>
            <a:ext cx="2943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C5EA4387-B587-4D07-A635-7AA6D2F0CF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83968" y="1916832"/>
            <a:ext cx="5112568" cy="2016224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altLang="de-DE" sz="6600" dirty="0">
                <a:solidFill>
                  <a:schemeClr val="accent3"/>
                </a:solidFill>
              </a:rPr>
              <a:t>„Smombie </a:t>
            </a:r>
            <a:br>
              <a:rPr lang="de-DE" altLang="de-DE" sz="6600" dirty="0">
                <a:solidFill>
                  <a:schemeClr val="accent3"/>
                </a:solidFill>
              </a:rPr>
            </a:br>
            <a:r>
              <a:rPr lang="de-DE" altLang="de-DE" sz="6600" dirty="0">
                <a:solidFill>
                  <a:schemeClr val="accent3"/>
                </a:solidFill>
              </a:rPr>
              <a:t>freie Fahrt“</a:t>
            </a:r>
            <a:endParaRPr lang="de-DE" altLang="de-DE" sz="6000" dirty="0">
              <a:solidFill>
                <a:schemeClr val="accent3"/>
              </a:solidFill>
            </a:endParaRPr>
          </a:p>
        </p:txBody>
      </p:sp>
      <p:graphicFrame>
        <p:nvGraphicFramePr>
          <p:cNvPr id="3" name="Object 29">
            <a:extLst>
              <a:ext uri="{FF2B5EF4-FFF2-40B4-BE49-F238E27FC236}">
                <a16:creationId xmlns:a16="http://schemas.microsoft.com/office/drawing/2014/main" id="{6625257D-9E5D-42C1-A045-C862D554EB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8350" y="115888"/>
          <a:ext cx="638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orelDRAW" r:id="rId3" imgW="1045955" imgH="1193940" progId="CorelDraw.Graphic.15">
                  <p:embed/>
                </p:oleObj>
              </mc:Choice>
              <mc:Fallback>
                <p:oleObj name="CorelDRAW" r:id="rId3" imgW="1045955" imgH="1193940" progId="CorelDraw.Graphic.15">
                  <p:embed/>
                  <p:pic>
                    <p:nvPicPr>
                      <p:cNvPr id="3" name="Object 29">
                        <a:extLst>
                          <a:ext uri="{FF2B5EF4-FFF2-40B4-BE49-F238E27FC236}">
                            <a16:creationId xmlns:a16="http://schemas.microsoft.com/office/drawing/2014/main" id="{6625257D-9E5D-42C1-A045-C862D554E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115888"/>
                        <a:ext cx="63817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800922"/>
            <a:ext cx="8229600" cy="3886200"/>
          </a:xfrm>
        </p:spPr>
        <p:txBody>
          <a:bodyPr/>
          <a:lstStyle/>
          <a:p>
            <a:r>
              <a:rPr lang="de-DE" sz="2400" dirty="0"/>
              <a:t>Hin- und Rückfahrt</a:t>
            </a:r>
          </a:p>
          <a:p>
            <a:r>
              <a:rPr lang="de-DE" sz="2400" dirty="0"/>
              <a:t>Bustransfer im Skigebiet</a:t>
            </a:r>
          </a:p>
          <a:p>
            <a:r>
              <a:rPr lang="de-DE" sz="2400" dirty="0"/>
              <a:t>5 Tage Unterkunft mit Vollpension</a:t>
            </a:r>
          </a:p>
          <a:p>
            <a:pPr marL="0" indent="0">
              <a:buNone/>
            </a:pPr>
            <a:r>
              <a:rPr lang="de-DE" sz="2400" dirty="0"/>
              <a:t>	(Lunchpaket zum Mittagessen)</a:t>
            </a:r>
          </a:p>
          <a:p>
            <a:r>
              <a:rPr lang="de-DE" sz="2400" dirty="0"/>
              <a:t>Zimmer jeweils mit Dusche und WC</a:t>
            </a:r>
          </a:p>
          <a:p>
            <a:r>
              <a:rPr lang="de-DE" sz="2400" dirty="0"/>
              <a:t>5 Tage Skipass</a:t>
            </a:r>
          </a:p>
          <a:p>
            <a:r>
              <a:rPr lang="de-DE" sz="2400" dirty="0"/>
              <a:t>5 Tage Skikurs </a:t>
            </a:r>
            <a:r>
              <a:rPr lang="de-DE" sz="1800" dirty="0"/>
              <a:t>(Gruppengröße Anfänger: maximal 7-8 TN)</a:t>
            </a:r>
          </a:p>
          <a:p>
            <a:r>
              <a:rPr lang="de-DE" sz="2400" u="sng" dirty="0"/>
              <a:t>ca.500-520 € </a:t>
            </a:r>
          </a:p>
          <a:p>
            <a:r>
              <a:rPr lang="de-DE" sz="2400" u="sng" dirty="0"/>
              <a:t>60 € Skiausleihe (Schuhe, Stöcke, Ski und Helm)</a:t>
            </a:r>
          </a:p>
          <a:p>
            <a:r>
              <a:rPr lang="de-DE" sz="2400" u="sng" dirty="0"/>
              <a:t>Optional 20,50 € Reiserücktrittversicherung </a:t>
            </a:r>
          </a:p>
        </p:txBody>
      </p:sp>
    </p:spTree>
    <p:extLst>
      <p:ext uri="{BB962C8B-B14F-4D97-AF65-F5344CB8AC3E}">
        <p14:creationId xmlns:p14="http://schemas.microsoft.com/office/powerpoint/2010/main" val="38550820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Packliste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u="sng" dirty="0"/>
              <a:t>Bekleidung zum Skifahren:</a:t>
            </a:r>
            <a:endParaRPr lang="de-DE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1 </a:t>
            </a:r>
            <a:r>
              <a:rPr lang="en-US" sz="1800" dirty="0" err="1"/>
              <a:t>warme</a:t>
            </a:r>
            <a:r>
              <a:rPr lang="en-US" sz="1800" dirty="0"/>
              <a:t> </a:t>
            </a:r>
            <a:r>
              <a:rPr lang="en-US" sz="1800" dirty="0" err="1"/>
              <a:t>Skijacke</a:t>
            </a:r>
            <a:r>
              <a:rPr lang="en-US" sz="1800" dirty="0"/>
              <a:t> + </a:t>
            </a:r>
            <a:r>
              <a:rPr lang="en-US" sz="1800" dirty="0" err="1"/>
              <a:t>Skihose</a:t>
            </a:r>
            <a:r>
              <a:rPr lang="en-US" sz="1800" dirty="0"/>
              <a:t> </a:t>
            </a:r>
            <a:endParaRPr lang="de-DE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1 Paar warme Skihandschuhe (keine Wolle!)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1 Kopfbedeckung (unbedingt!)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Halstuch/Schal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1 Skibrille (Sonnenbrille mit bruchsicheren Gläsern)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Skirollis, Pullover, Hemden, T-Shirts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2 - 3 lange Unterhosen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3 - 4 Paar Skisocken oder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Sonnencreme (Schutzfaktor 20 oder mehr)</a:t>
            </a:r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9031538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7">
            <a:extLst>
              <a:ext uri="{FF2B5EF4-FFF2-40B4-BE49-F238E27FC236}">
                <a16:creationId xmlns:a16="http://schemas.microsoft.com/office/drawing/2014/main" id="{821F3304-2DA5-4A0E-B4E9-B4B06575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1"/>
          <a:stretch>
            <a:fillRect/>
          </a:stretch>
        </p:blipFill>
        <p:spPr bwMode="auto">
          <a:xfrm>
            <a:off x="294497" y="946150"/>
            <a:ext cx="7477903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2CA80C17-4270-4EF8-9266-05A6DF09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8737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de-DE" altLang="de-DE" sz="5000" b="1" dirty="0">
              <a:solidFill>
                <a:srgbClr val="FFCC66"/>
              </a:solidFill>
            </a:endParaRPr>
          </a:p>
        </p:txBody>
      </p:sp>
      <p:sp>
        <p:nvSpPr>
          <p:cNvPr id="570374" name="Rectangle 6">
            <a:extLst>
              <a:ext uri="{FF2B5EF4-FFF2-40B4-BE49-F238E27FC236}">
                <a16:creationId xmlns:a16="http://schemas.microsoft.com/office/drawing/2014/main" id="{B24E685B-2333-4308-9DC6-8E1F7C9BD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9" y="84273"/>
            <a:ext cx="28905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0219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50124FD-B14F-456F-A16C-DD3F8DD9E0F5}"/>
              </a:ext>
            </a:extLst>
          </p:cNvPr>
          <p:cNvSpPr/>
          <p:nvPr/>
        </p:nvSpPr>
        <p:spPr>
          <a:xfrm>
            <a:off x="2292134" y="2719823"/>
            <a:ext cx="1152525" cy="10795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75B28678-0497-4F94-841C-69CC6B3A630A}"/>
              </a:ext>
            </a:extLst>
          </p:cNvPr>
          <p:cNvSpPr/>
          <p:nvPr/>
        </p:nvSpPr>
        <p:spPr>
          <a:xfrm rot="10189456">
            <a:off x="3453414" y="2654524"/>
            <a:ext cx="4172527" cy="31908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graphicFrame>
        <p:nvGraphicFramePr>
          <p:cNvPr id="9" name="Object 29">
            <a:extLst>
              <a:ext uri="{FF2B5EF4-FFF2-40B4-BE49-F238E27FC236}">
                <a16:creationId xmlns:a16="http://schemas.microsoft.com/office/drawing/2014/main" id="{78DBC650-5B15-4713-86AE-45E0623986F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88350" y="115888"/>
          <a:ext cx="638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4" imgW="1045955" imgH="1193940" progId="CorelDraw.Graphic.15">
                  <p:embed/>
                </p:oleObj>
              </mc:Choice>
              <mc:Fallback>
                <p:oleObj name="CorelDRAW" r:id="rId4" imgW="1045955" imgH="1193940" progId="CorelDraw.Graphic.15">
                  <p:embed/>
                  <p:pic>
                    <p:nvPicPr>
                      <p:cNvPr id="9" name="Object 29">
                        <a:extLst>
                          <a:ext uri="{FF2B5EF4-FFF2-40B4-BE49-F238E27FC236}">
                            <a16:creationId xmlns:a16="http://schemas.microsoft.com/office/drawing/2014/main" id="{78DBC650-5B15-4713-86AE-45E0623986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115888"/>
                        <a:ext cx="63817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Packliste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u="sng" dirty="0"/>
              <a:t>Sonstiges:</a:t>
            </a:r>
            <a:endParaRPr lang="de-DE" sz="1800" dirty="0"/>
          </a:p>
          <a:p>
            <a:pPr lvl="2"/>
            <a:r>
              <a:rPr lang="de-DE" sz="1800" b="1" dirty="0"/>
              <a:t>Kinderausweis (Reisepass oder Personalausweis) UND Versichertenkarte</a:t>
            </a:r>
            <a:endParaRPr lang="de-DE" sz="1800" dirty="0"/>
          </a:p>
          <a:p>
            <a:r>
              <a:rPr lang="de-DE" sz="1800" b="1" dirty="0"/>
              <a:t>	→ werden vor der Fahrt eingesammelt </a:t>
            </a:r>
            <a:endParaRPr lang="de-DE" sz="1800" dirty="0"/>
          </a:p>
          <a:p>
            <a:pPr lvl="2"/>
            <a:r>
              <a:rPr lang="de-DE" sz="1800" dirty="0"/>
              <a:t>Freizeitkleidung nach Belieben </a:t>
            </a:r>
            <a:r>
              <a:rPr lang="de-DE" sz="1800" b="1" u="sng" dirty="0"/>
              <a:t>→ GEPÄCKBESCHRÄNKUNG</a:t>
            </a:r>
            <a:endParaRPr lang="de-DE" sz="1800" dirty="0"/>
          </a:p>
          <a:p>
            <a:pPr lvl="2"/>
            <a:r>
              <a:rPr lang="de-DE" sz="1800" dirty="0"/>
              <a:t>Festes warmes Schuhwerk</a:t>
            </a:r>
          </a:p>
          <a:p>
            <a:pPr lvl="2"/>
            <a:r>
              <a:rPr lang="de-DE" sz="1800" dirty="0"/>
              <a:t>Hausschuhe</a:t>
            </a:r>
          </a:p>
          <a:p>
            <a:pPr lvl="2"/>
            <a:r>
              <a:rPr lang="de-DE" sz="1800" dirty="0"/>
              <a:t>zu dritt/viert einen Fön.</a:t>
            </a:r>
          </a:p>
          <a:p>
            <a:pPr lvl="2"/>
            <a:r>
              <a:rPr lang="de-DE" sz="1800" dirty="0"/>
              <a:t>Gesellschaftsspiele</a:t>
            </a:r>
          </a:p>
          <a:p>
            <a:pPr lvl="2"/>
            <a:r>
              <a:rPr lang="de-DE" sz="1800" b="1" u="sng" dirty="0"/>
              <a:t>Handtücher müssen selbst mitgebracht werden!!!</a:t>
            </a:r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1744850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2">
            <a:extLst>
              <a:ext uri="{FF2B5EF4-FFF2-40B4-BE49-F238E27FC236}">
                <a16:creationId xmlns:a16="http://schemas.microsoft.com/office/drawing/2014/main" id="{0974A003-50D1-40CB-85D9-1C6A9C6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21163"/>
            <a:ext cx="3360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Grafik 1">
            <a:extLst>
              <a:ext uri="{FF2B5EF4-FFF2-40B4-BE49-F238E27FC236}">
                <a16:creationId xmlns:a16="http://schemas.microsoft.com/office/drawing/2014/main" id="{4D5E8C41-FB9D-4C6C-97CB-561EB34B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98938"/>
            <a:ext cx="28575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Grafik 3">
            <a:extLst>
              <a:ext uri="{FF2B5EF4-FFF2-40B4-BE49-F238E27FC236}">
                <a16:creationId xmlns:a16="http://schemas.microsoft.com/office/drawing/2014/main" id="{5B350413-7E7F-4729-A676-0992FF51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6550"/>
            <a:ext cx="403225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>
            <a:extLst>
              <a:ext uri="{FF2B5EF4-FFF2-40B4-BE49-F238E27FC236}">
                <a16:creationId xmlns:a16="http://schemas.microsoft.com/office/drawing/2014/main" id="{9A0B075E-2EA4-4789-84C4-B3BE8B12AB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15816" y="1268760"/>
            <a:ext cx="7772400" cy="3100387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7000" dirty="0">
                <a:solidFill>
                  <a:schemeClr val="bg1"/>
                </a:solidFill>
                <a:latin typeface="Schneehut" pitchFamily="2" charset="0"/>
              </a:rPr>
              <a:t>Danke für die Aufmerksamkeit</a:t>
            </a:r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3EFB9B28-9706-4E88-BD99-3C746099E5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3198" y="4803356"/>
            <a:ext cx="6188818" cy="1505964"/>
          </a:xfrm>
        </p:spPr>
        <p:txBody>
          <a:bodyPr/>
          <a:lstStyle/>
          <a:p>
            <a:pPr algn="ctr" eaLnBrk="1" hangingPunct="1">
              <a:defRPr/>
            </a:pPr>
            <a:endParaRPr lang="de-DE" altLang="de-DE" sz="4400" b="1" dirty="0">
              <a:solidFill>
                <a:srgbClr val="00007D"/>
              </a:solidFill>
              <a:latin typeface="Schneehut" pitchFamily="2" charset="0"/>
            </a:endParaRPr>
          </a:p>
        </p:txBody>
      </p:sp>
      <p:graphicFrame>
        <p:nvGraphicFramePr>
          <p:cNvPr id="4" name="Object 29">
            <a:extLst>
              <a:ext uri="{FF2B5EF4-FFF2-40B4-BE49-F238E27FC236}">
                <a16:creationId xmlns:a16="http://schemas.microsoft.com/office/drawing/2014/main" id="{099046AD-C6B1-45D1-A3E3-C6FDD79A3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441618"/>
              </p:ext>
            </p:extLst>
          </p:nvPr>
        </p:nvGraphicFramePr>
        <p:xfrm>
          <a:off x="8388350" y="115888"/>
          <a:ext cx="638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orelDRAW" r:id="rId3" imgW="1045955" imgH="1193940" progId="CorelDraw.Graphic.15">
                  <p:embed/>
                </p:oleObj>
              </mc:Choice>
              <mc:Fallback>
                <p:oleObj name="CorelDRAW" r:id="rId3" imgW="1045955" imgH="1193940" progId="CorelDraw.Graphic.15">
                  <p:embed/>
                  <p:pic>
                    <p:nvPicPr>
                      <p:cNvPr id="4" name="Object 29">
                        <a:extLst>
                          <a:ext uri="{FF2B5EF4-FFF2-40B4-BE49-F238E27FC236}">
                            <a16:creationId xmlns:a16="http://schemas.microsoft.com/office/drawing/2014/main" id="{099046AD-C6B1-45D1-A3E3-C6FDD79A32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115888"/>
                        <a:ext cx="63817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4" name="Rectangle 6">
            <a:extLst>
              <a:ext uri="{FF2B5EF4-FFF2-40B4-BE49-F238E27FC236}">
                <a16:creationId xmlns:a16="http://schemas.microsoft.com/office/drawing/2014/main" id="{B24E685B-2333-4308-9DC6-8E1F7C9BD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1872"/>
            <a:ext cx="3074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365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pic>
        <p:nvPicPr>
          <p:cNvPr id="16389" name="Grafik 2">
            <a:extLst>
              <a:ext uri="{FF2B5EF4-FFF2-40B4-BE49-F238E27FC236}">
                <a16:creationId xmlns:a16="http://schemas.microsoft.com/office/drawing/2014/main" id="{519F4CF0-2C4C-4E73-B16F-0DFAB05A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91440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2">
            <a:extLst>
              <a:ext uri="{FF2B5EF4-FFF2-40B4-BE49-F238E27FC236}">
                <a16:creationId xmlns:a16="http://schemas.microsoft.com/office/drawing/2014/main" id="{A8994194-26F5-4A1C-8015-E4B3E5F9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2CA80C17-4270-4EF8-9266-05A6DF09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8737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 err="1">
                <a:solidFill>
                  <a:srgbClr val="FFCC66"/>
                </a:solidFill>
              </a:rPr>
              <a:t>Almenwelt</a:t>
            </a:r>
            <a:r>
              <a:rPr lang="de-DE" altLang="de-DE" sz="5000" b="1" dirty="0">
                <a:solidFill>
                  <a:srgbClr val="FFCC66"/>
                </a:solidFill>
              </a:rPr>
              <a:t> </a:t>
            </a:r>
            <a:r>
              <a:rPr lang="de-DE" altLang="de-DE" sz="5000" b="1" dirty="0" err="1">
                <a:solidFill>
                  <a:srgbClr val="FFCC66"/>
                </a:solidFill>
              </a:rPr>
              <a:t>Lofer</a:t>
            </a:r>
            <a:endParaRPr lang="de-DE" altLang="de-DE" sz="5000" b="1" dirty="0">
              <a:solidFill>
                <a:srgbClr val="FFCC66"/>
              </a:solidFill>
            </a:endParaRP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365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CF30E-7501-4687-94B6-8DFB6CDC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1872"/>
            <a:ext cx="3074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>
            <a:extLst>
              <a:ext uri="{FF2B5EF4-FFF2-40B4-BE49-F238E27FC236}">
                <a16:creationId xmlns:a16="http://schemas.microsoft.com/office/drawing/2014/main" id="{3C9F5C8C-4E5A-445E-89E1-D1AE047D4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5"/>
            <a:ext cx="9144000" cy="68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2CA80C17-4270-4EF8-9266-05A6DF09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8737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 err="1">
                <a:solidFill>
                  <a:srgbClr val="FFCC66"/>
                </a:solidFill>
              </a:rPr>
              <a:t>Almenwelt</a:t>
            </a:r>
            <a:r>
              <a:rPr lang="de-DE" altLang="de-DE" sz="5000" b="1" dirty="0">
                <a:solidFill>
                  <a:srgbClr val="FFCC66"/>
                </a:solidFill>
              </a:rPr>
              <a:t> </a:t>
            </a:r>
            <a:r>
              <a:rPr lang="de-DE" altLang="de-DE" sz="5000" b="1" dirty="0" err="1">
                <a:solidFill>
                  <a:srgbClr val="FFCC66"/>
                </a:solidFill>
              </a:rPr>
              <a:t>Lofer</a:t>
            </a:r>
            <a:endParaRPr lang="de-DE" altLang="de-DE" sz="5000" b="1" dirty="0">
              <a:solidFill>
                <a:srgbClr val="FFCC66"/>
              </a:solidFill>
            </a:endParaRP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365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">
            <a:extLst>
              <a:ext uri="{FF2B5EF4-FFF2-40B4-BE49-F238E27FC236}">
                <a16:creationId xmlns:a16="http://schemas.microsoft.com/office/drawing/2014/main" id="{3E901780-05E3-4E48-A673-E212C0DB2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2CA80C17-4270-4EF8-9266-05A6DF09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8737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 err="1">
                <a:solidFill>
                  <a:srgbClr val="FFCC66"/>
                </a:solidFill>
              </a:rPr>
              <a:t>Almenwelt</a:t>
            </a:r>
            <a:r>
              <a:rPr lang="de-DE" altLang="de-DE" sz="5000" b="1" dirty="0">
                <a:solidFill>
                  <a:srgbClr val="FFCC66"/>
                </a:solidFill>
              </a:rPr>
              <a:t> </a:t>
            </a:r>
            <a:r>
              <a:rPr lang="de-DE" altLang="de-DE" sz="5000" b="1" dirty="0" err="1">
                <a:solidFill>
                  <a:srgbClr val="FFCC66"/>
                </a:solidFill>
              </a:rPr>
              <a:t>Lofer</a:t>
            </a:r>
            <a:endParaRPr lang="de-DE" altLang="de-DE" sz="5000" b="1" dirty="0">
              <a:solidFill>
                <a:srgbClr val="FFCC66"/>
              </a:solidFill>
            </a:endParaRP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365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6F6C62-2C8B-456D-9ECA-B8AA59DE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1872"/>
            <a:ext cx="3074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2">
            <a:extLst>
              <a:ext uri="{FF2B5EF4-FFF2-40B4-BE49-F238E27FC236}">
                <a16:creationId xmlns:a16="http://schemas.microsoft.com/office/drawing/2014/main" id="{52C8B6E0-D4A3-4C49-AC9C-1C665F00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71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79C9EE-B759-4E6B-B039-2CCB597D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1872"/>
            <a:ext cx="3074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4">
            <a:extLst>
              <a:ext uri="{FF2B5EF4-FFF2-40B4-BE49-F238E27FC236}">
                <a16:creationId xmlns:a16="http://schemas.microsoft.com/office/drawing/2014/main" id="{AFB6449B-8678-42D8-8B0F-0F060572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b="9979"/>
          <a:stretch>
            <a:fillRect/>
          </a:stretch>
        </p:blipFill>
        <p:spPr bwMode="auto">
          <a:xfrm>
            <a:off x="-23813" y="1222375"/>
            <a:ext cx="9159876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16B3D70A-0547-4018-A23E-13441E37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9144000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br>
              <a:rPr lang="de-DE" altLang="de-DE" sz="4200" b="1">
                <a:solidFill>
                  <a:schemeClr val="bg1"/>
                </a:solidFill>
              </a:rPr>
            </a:br>
            <a:br>
              <a:rPr lang="de-DE" altLang="de-DE" sz="5400" b="1">
                <a:solidFill>
                  <a:srgbClr val="FFCC66"/>
                </a:solidFill>
              </a:rPr>
            </a:br>
            <a:endParaRPr lang="de-DE" altLang="de-DE" sz="4200" b="1">
              <a:solidFill>
                <a:srgbClr val="FFCC66"/>
              </a:solidFill>
            </a:endParaRP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2CA80C17-4270-4EF8-9266-05A6DF09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8737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de-DE" altLang="de-DE" sz="5000" b="1" dirty="0">
              <a:solidFill>
                <a:srgbClr val="FFCC66"/>
              </a:solidFill>
            </a:endParaRPr>
          </a:p>
        </p:txBody>
      </p:sp>
      <p:sp>
        <p:nvSpPr>
          <p:cNvPr id="570381" name="Rectangle 13">
            <a:extLst>
              <a:ext uri="{FF2B5EF4-FFF2-40B4-BE49-F238E27FC236}">
                <a16:creationId xmlns:a16="http://schemas.microsoft.com/office/drawing/2014/main" id="{08895B8A-B300-4FD3-8637-73F1B8C8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32656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pic>
        <p:nvPicPr>
          <p:cNvPr id="23558" name="Grafik 2">
            <a:extLst>
              <a:ext uri="{FF2B5EF4-FFF2-40B4-BE49-F238E27FC236}">
                <a16:creationId xmlns:a16="http://schemas.microsoft.com/office/drawing/2014/main" id="{EF568045-5065-4137-BE5F-E0713F57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9562"/>
          <a:stretch>
            <a:fillRect/>
          </a:stretch>
        </p:blipFill>
        <p:spPr bwMode="auto">
          <a:xfrm>
            <a:off x="8092616" y="5632653"/>
            <a:ext cx="971600" cy="11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1EBF887D-30FE-4AA2-874B-CBAE62CAF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6026150"/>
            <a:ext cx="87122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Steinplatte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AFAE5CC-DB98-420A-8BE2-F62DA2D58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84273"/>
            <a:ext cx="2890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ehut" pitchFamily="2" charset="0"/>
              </a:rPr>
              <a:t>Skilehrfahrt in Klassenstufe 7</a:t>
            </a:r>
          </a:p>
        </p:txBody>
      </p:sp>
      <p:graphicFrame>
        <p:nvGraphicFramePr>
          <p:cNvPr id="12" name="Object 29">
            <a:extLst>
              <a:ext uri="{FF2B5EF4-FFF2-40B4-BE49-F238E27FC236}">
                <a16:creationId xmlns:a16="http://schemas.microsoft.com/office/drawing/2014/main" id="{0BC735AF-9BDB-4A78-B2BA-B2BE4BE147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8350" y="115888"/>
          <a:ext cx="638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orelDRAW" r:id="rId5" imgW="1045955" imgH="1193940" progId="CorelDraw.Graphic.15">
                  <p:embed/>
                </p:oleObj>
              </mc:Choice>
              <mc:Fallback>
                <p:oleObj name="CorelDRAW" r:id="rId5" imgW="1045955" imgH="1193940" progId="CorelDraw.Graphic.15">
                  <p:embed/>
                  <p:pic>
                    <p:nvPicPr>
                      <p:cNvPr id="12" name="Object 29">
                        <a:extLst>
                          <a:ext uri="{FF2B5EF4-FFF2-40B4-BE49-F238E27FC236}">
                            <a16:creationId xmlns:a16="http://schemas.microsoft.com/office/drawing/2014/main" id="{0BC735AF-9BDB-4A78-B2BA-B2BE4BE147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115888"/>
                        <a:ext cx="63817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F133C5-91E0-4199-83C4-9F7B95EDF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171"/>
            <a:ext cx="9144000" cy="6217381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28F475FC-EB9C-40A5-BA05-2A12812F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5000" b="1" dirty="0">
                <a:solidFill>
                  <a:srgbClr val="FFCC66"/>
                </a:solidFill>
              </a:rPr>
              <a:t>Wo geht es hin?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92E4CB-59D6-4A7A-99EA-DE5D5139C91D}"/>
              </a:ext>
            </a:extLst>
          </p:cNvPr>
          <p:cNvSpPr/>
          <p:nvPr/>
        </p:nvSpPr>
        <p:spPr>
          <a:xfrm>
            <a:off x="523178" y="1752419"/>
            <a:ext cx="528334" cy="1480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9F72311-9909-4DED-9E53-ADBE9582FF89}"/>
              </a:ext>
            </a:extLst>
          </p:cNvPr>
          <p:cNvSpPr/>
          <p:nvPr/>
        </p:nvSpPr>
        <p:spPr>
          <a:xfrm>
            <a:off x="1574690" y="2993162"/>
            <a:ext cx="1445636" cy="1155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5E28EA61-7224-4984-BA34-189855F9B0CD}"/>
              </a:ext>
            </a:extLst>
          </p:cNvPr>
          <p:cNvSpPr/>
          <p:nvPr/>
        </p:nvSpPr>
        <p:spPr>
          <a:xfrm rot="20421030">
            <a:off x="270901" y="863858"/>
            <a:ext cx="360040" cy="9319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1E26D77-1458-4D42-AABF-17B463631988}"/>
              </a:ext>
            </a:extLst>
          </p:cNvPr>
          <p:cNvSpPr/>
          <p:nvPr/>
        </p:nvSpPr>
        <p:spPr>
          <a:xfrm>
            <a:off x="5940152" y="4005064"/>
            <a:ext cx="968606" cy="790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FFC375-04D4-481D-A2F7-B380F78F8976}"/>
              </a:ext>
            </a:extLst>
          </p:cNvPr>
          <p:cNvSpPr/>
          <p:nvPr/>
        </p:nvSpPr>
        <p:spPr>
          <a:xfrm>
            <a:off x="2789393" y="2698217"/>
            <a:ext cx="320534" cy="3612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B39147-706C-46F5-90C5-74803C7335D5}"/>
              </a:ext>
            </a:extLst>
          </p:cNvPr>
          <p:cNvSpPr/>
          <p:nvPr/>
        </p:nvSpPr>
        <p:spPr>
          <a:xfrm>
            <a:off x="1050566" y="1648558"/>
            <a:ext cx="320534" cy="3612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AD8601D-0134-466E-A5AA-1189DD1E32F4}"/>
              </a:ext>
            </a:extLst>
          </p:cNvPr>
          <p:cNvSpPr/>
          <p:nvPr/>
        </p:nvSpPr>
        <p:spPr>
          <a:xfrm>
            <a:off x="5619618" y="3928346"/>
            <a:ext cx="320534" cy="3612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9ECD7BAE-7AB0-4BFB-888E-888793B11D80}" vid="{884BAEE0-7C24-4FDC-A80A-A76C8ECB4EC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Vorlage ASG</Template>
  <TotalTime>0</TotalTime>
  <Words>384</Words>
  <Application>Microsoft Office PowerPoint</Application>
  <PresentationFormat>Bildschirmpräsentation (4:3)</PresentationFormat>
  <Paragraphs>88</Paragraphs>
  <Slides>22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Schneehut</vt:lpstr>
      <vt:lpstr>Tahoma</vt:lpstr>
      <vt:lpstr>Times New Roman</vt:lpstr>
      <vt:lpstr>Viner Hand ITC</vt:lpstr>
      <vt:lpstr>Wingdings</vt:lpstr>
      <vt:lpstr>Office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Kirchenwirt in Unken</vt:lpstr>
      <vt:lpstr>Zimmer</vt:lpstr>
      <vt:lpstr>Speisesaal</vt:lpstr>
      <vt:lpstr>Rezeption und Aufenthaltsbereich</vt:lpstr>
      <vt:lpstr>A b l a u f</vt:lpstr>
      <vt:lpstr>Organisation der Kurse</vt:lpstr>
      <vt:lpstr>„Smombie  freie Fahrt“</vt:lpstr>
      <vt:lpstr>Kosten</vt:lpstr>
      <vt:lpstr>Packliste</vt:lpstr>
      <vt:lpstr>Packliste</vt:lpstr>
      <vt:lpstr>PowerPoint-Präsentation</vt:lpstr>
      <vt:lpstr>Danke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</dc:creator>
  <cp:lastModifiedBy>Julia Seibert</cp:lastModifiedBy>
  <cp:revision>58</cp:revision>
  <cp:lastPrinted>1601-01-01T00:00:00Z</cp:lastPrinted>
  <dcterms:created xsi:type="dcterms:W3CDTF">2019-11-04T14:51:00Z</dcterms:created>
  <dcterms:modified xsi:type="dcterms:W3CDTF">2025-10-02T09:36:01Z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