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3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9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8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73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83" name="Bildplatzhalt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FBFB"/>
            </a:gs>
            <a:gs pos="50000">
              <a:schemeClr val="accent3">
                <a:lumOff val="30981"/>
              </a:schemeClr>
            </a:gs>
            <a:gs pos="100000">
              <a:srgbClr val="CACAC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www.diakonisches-werk-saar.de/index.php" TargetMode="External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"/><Relationship Id="rId4" Type="http://schemas.openxmlformats.org/officeDocument/2006/relationships/image" Target="../media/image19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"/><Relationship Id="rId4" Type="http://schemas.openxmlformats.org/officeDocument/2006/relationships/image" Target="../media/image20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hannah-engel2@dwsaar.d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0.tif"/><Relationship Id="rId4" Type="http://schemas.openxmlformats.org/officeDocument/2006/relationships/image" Target="../media/image21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aarland.berufsberatung.251@arbeitsagentur.d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t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rafik 3" descr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41" y="240935"/>
            <a:ext cx="2664895" cy="1742432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feld 7"/>
          <p:cNvSpPr txBox="1"/>
          <p:nvPr/>
        </p:nvSpPr>
        <p:spPr>
          <a:xfrm>
            <a:off x="2009659" y="2293036"/>
            <a:ext cx="8172682" cy="2558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150000"/>
              </a:lnSpc>
              <a:defRPr sz="4100"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lnSpc>
                <a:spcPct val="150000"/>
              </a:lnSpc>
              <a:defRPr sz="3100" b="1">
                <a:latin typeface="Arial"/>
                <a:ea typeface="Arial"/>
                <a:cs typeface="Arial"/>
                <a:sym typeface="Arial"/>
              </a:defRPr>
            </a:pPr>
            <a:r>
              <a:t>Herzlich Willkommen zur Infoveranstaltung</a:t>
            </a:r>
          </a:p>
          <a:p>
            <a:pPr algn="ctr">
              <a:lnSpc>
                <a:spcPct val="150000"/>
              </a:lnSpc>
              <a:defRPr sz="3100" b="1">
                <a:latin typeface="Arial"/>
                <a:ea typeface="Arial"/>
                <a:cs typeface="Arial"/>
                <a:sym typeface="Arial"/>
              </a:defRPr>
            </a:pPr>
            <a:r>
              <a:t>  Berufsorientierung</a:t>
            </a:r>
          </a:p>
          <a:p>
            <a:pPr algn="ctr">
              <a:lnSpc>
                <a:spcPct val="15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06.11.2024</a:t>
            </a:r>
          </a:p>
        </p:txBody>
      </p:sp>
      <p:pic>
        <p:nvPicPr>
          <p:cNvPr id="96" name="Grafik 2" descr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793" y="364817"/>
            <a:ext cx="3196363" cy="129884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7" name="Grafik 5" descr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215640"/>
            <a:ext cx="3205888" cy="1597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4D4A5"/>
            </a:gs>
            <a:gs pos="50000">
              <a:srgbClr val="A9CD97"/>
            </a:gs>
            <a:gs pos="100000">
              <a:srgbClr val="9BC98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el 1"/>
          <p:cNvSpPr txBox="1">
            <a:spLocks noGrp="1"/>
          </p:cNvSpPr>
          <p:nvPr>
            <p:ph type="title"/>
          </p:nvPr>
        </p:nvSpPr>
        <p:spPr>
          <a:xfrm>
            <a:off x="324785" y="-41208"/>
            <a:ext cx="11542430" cy="1325563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Externe Kooperationspartner</a:t>
            </a:r>
          </a:p>
        </p:txBody>
      </p:sp>
      <p:pic>
        <p:nvPicPr>
          <p:cNvPr id="131" name="Grafik 3" descr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064" y="1390927"/>
            <a:ext cx="3563868" cy="852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Bild 2" descr="Bild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719" y="3400166"/>
            <a:ext cx="2239874" cy="996547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Rechteck 8"/>
          <p:cNvSpPr txBox="1"/>
          <p:nvPr/>
        </p:nvSpPr>
        <p:spPr>
          <a:xfrm>
            <a:off x="3310292" y="4877039"/>
            <a:ext cx="3584051" cy="338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t>Fr. Engel</a:t>
            </a:r>
            <a:r>
              <a:rPr b="0"/>
              <a:t>– Berufsorientierung - BEK</a:t>
            </a:r>
          </a:p>
        </p:txBody>
      </p:sp>
      <p:sp>
        <p:nvSpPr>
          <p:cNvPr id="134" name="Rechteck 9"/>
          <p:cNvSpPr txBox="1"/>
          <p:nvPr/>
        </p:nvSpPr>
        <p:spPr>
          <a:xfrm>
            <a:off x="3371005" y="2581469"/>
            <a:ext cx="4664183" cy="33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700" b="1">
                <a:latin typeface="Arial"/>
                <a:ea typeface="Arial"/>
                <a:cs typeface="Arial"/>
                <a:sym typeface="Arial"/>
              </a:defRPr>
            </a:pPr>
            <a:r>
              <a:t>Fr. Vanessa Komander </a:t>
            </a:r>
            <a:r>
              <a:rPr b="0"/>
              <a:t>– Berufsberatung - BIZ</a:t>
            </a:r>
          </a:p>
        </p:txBody>
      </p:sp>
      <p:pic>
        <p:nvPicPr>
          <p:cNvPr id="135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" y="4762"/>
            <a:ext cx="1724026" cy="78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Grafik 5" descr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47" y="3407294"/>
            <a:ext cx="2169581" cy="989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Grafik 11" descr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259" y="1362608"/>
            <a:ext cx="1549778" cy="173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Grafik 3" descr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2098" y="4888572"/>
            <a:ext cx="2113699" cy="1382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eingesetzter-Film.png" descr="eingesetzter-Fil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0777" y="3474300"/>
            <a:ext cx="1573780" cy="2085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1" animBg="1" advAuto="0"/>
      <p:bldP spid="132" grpId="3" animBg="1" advAuto="0"/>
      <p:bldP spid="133" grpId="4" animBg="1" advAuto="0"/>
      <p:bldP spid="134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4D4A5"/>
            </a:gs>
            <a:gs pos="50000">
              <a:srgbClr val="A9CD97"/>
            </a:gs>
            <a:gs pos="100000">
              <a:srgbClr val="9BC98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el 1"/>
          <p:cNvSpPr txBox="1">
            <a:spLocks noGrp="1"/>
          </p:cNvSpPr>
          <p:nvPr>
            <p:ph type="title"/>
          </p:nvPr>
        </p:nvSpPr>
        <p:spPr>
          <a:xfrm>
            <a:off x="324785" y="-41208"/>
            <a:ext cx="11542430" cy="1325563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Externe Kooperationspartner</a:t>
            </a:r>
          </a:p>
        </p:txBody>
      </p:sp>
      <p:sp>
        <p:nvSpPr>
          <p:cNvPr id="142" name="Rechteck 11"/>
          <p:cNvSpPr txBox="1"/>
          <p:nvPr/>
        </p:nvSpPr>
        <p:spPr>
          <a:xfrm>
            <a:off x="3354478" y="3775300"/>
            <a:ext cx="4609427" cy="897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900" b="1">
                <a:latin typeface="Arial"/>
                <a:ea typeface="Arial"/>
                <a:cs typeface="Arial"/>
                <a:sym typeface="Arial"/>
              </a:defRPr>
            </a:pPr>
            <a:r>
              <a:t>Hr. Jürgen Müller </a:t>
            </a:r>
            <a:r>
              <a:rPr b="0"/>
              <a:t>– Projekt </a:t>
            </a:r>
            <a:r>
              <a:rPr b="0" i="1"/>
              <a:t>„Fit for Job“ - </a:t>
            </a:r>
            <a:endParaRPr i="1"/>
          </a:p>
          <a:p>
            <a:pPr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t>Persönlichkeitsentwicklung</a:t>
            </a:r>
          </a:p>
          <a:p>
            <a:pPr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t>(Kl. 9)</a:t>
            </a:r>
          </a:p>
        </p:txBody>
      </p:sp>
      <p:pic>
        <p:nvPicPr>
          <p:cNvPr id="143" name="Grafik 14" descr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99" y="3790050"/>
            <a:ext cx="1350375" cy="1859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Grafik 3" descr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475" y="4734080"/>
            <a:ext cx="2180566" cy="1425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99" y="1122078"/>
            <a:ext cx="1350375" cy="2022925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Fr. Astrid Brenner…"/>
          <p:cNvSpPr txBox="1"/>
          <p:nvPr/>
        </p:nvSpPr>
        <p:spPr>
          <a:xfrm>
            <a:off x="3408998" y="1140202"/>
            <a:ext cx="3795572" cy="949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000" b="1"/>
            </a:pPr>
            <a:r>
              <a:t>Fr. Astrid Brenner</a:t>
            </a:r>
          </a:p>
          <a:p>
            <a:pPr>
              <a:defRPr sz="2000" b="1"/>
            </a:pPr>
            <a:endParaRPr/>
          </a:p>
          <a:p>
            <a:pPr>
              <a:defRPr sz="2000" b="1"/>
            </a:pPr>
            <a:r>
              <a:t>Handwerkskammer des Saarlandes</a:t>
            </a:r>
          </a:p>
        </p:txBody>
      </p:sp>
      <p:pic>
        <p:nvPicPr>
          <p:cNvPr id="147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559" y="2120020"/>
            <a:ext cx="1639228" cy="819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animBg="1" advAuto="0"/>
      <p:bldP spid="143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el 1"/>
          <p:cNvSpPr txBox="1">
            <a:spLocks noGrp="1"/>
          </p:cNvSpPr>
          <p:nvPr>
            <p:ph type="title"/>
          </p:nvPr>
        </p:nvSpPr>
        <p:spPr>
          <a:xfrm>
            <a:off x="-115871" y="237782"/>
            <a:ext cx="12192003" cy="4271044"/>
          </a:xfrm>
          <a:prstGeom prst="rect">
            <a:avLst/>
          </a:prstGeom>
        </p:spPr>
        <p:txBody>
          <a:bodyPr/>
          <a:lstStyle>
            <a:lvl1pPr algn="ctr">
              <a:lnSpc>
                <a:spcPct val="150000"/>
              </a:lnSpc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Die Angebote unserer Kooperationspartner im Einzelnen</a:t>
            </a:r>
          </a:p>
        </p:txBody>
      </p:sp>
      <p:pic>
        <p:nvPicPr>
          <p:cNvPr id="150" name="Grafik 3" descr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365" y="4476593"/>
            <a:ext cx="2415177" cy="1579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Berufliche Entwicklungskonferenzen (BEK)…"/>
          <p:cNvSpPr txBox="1">
            <a:spLocks noGrp="1"/>
          </p:cNvSpPr>
          <p:nvPr>
            <p:ph type="title"/>
          </p:nvPr>
        </p:nvSpPr>
        <p:spPr>
          <a:xfrm>
            <a:off x="632210" y="558240"/>
            <a:ext cx="10515601" cy="1325564"/>
          </a:xfrm>
          <a:prstGeom prst="rect">
            <a:avLst/>
          </a:prstGeom>
        </p:spPr>
        <p:txBody>
          <a:bodyPr/>
          <a:lstStyle/>
          <a:p>
            <a:pPr algn="ctr" defTabSz="667512">
              <a:defRPr sz="2100"/>
            </a:pPr>
            <a:r>
              <a:t>Berufliche Entwicklungskonferenzen (BEK)</a:t>
            </a:r>
          </a:p>
          <a:p>
            <a:pPr algn="ctr" defTabSz="667512">
              <a:defRPr sz="2100"/>
            </a:pPr>
            <a:r>
              <a:t>Im Rahmen des Aktionsprogramms Jugendhilfe- Schule- Berufe </a:t>
            </a:r>
          </a:p>
          <a:p>
            <a:pPr algn="ctr" defTabSz="667512">
              <a:defRPr sz="2100"/>
            </a:pPr>
            <a:r>
              <a:t>im Landkreis Saarlouis</a:t>
            </a:r>
          </a:p>
        </p:txBody>
      </p:sp>
      <p:sp>
        <p:nvSpPr>
          <p:cNvPr id="153" name="Kernaufgaben…"/>
          <p:cNvSpPr txBox="1"/>
          <p:nvPr/>
        </p:nvSpPr>
        <p:spPr>
          <a:xfrm>
            <a:off x="731134" y="2183023"/>
            <a:ext cx="8122329" cy="201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100"/>
            </a:pPr>
            <a:r>
              <a:t>Kernaufgaben</a:t>
            </a:r>
          </a:p>
          <a:p>
            <a:pPr>
              <a:defRPr sz="2100"/>
            </a:pPr>
            <a:r>
              <a:t>. Identifizierung zusätzlicher Unterstützungsbedarfe von Schüler/innen </a:t>
            </a:r>
          </a:p>
          <a:p>
            <a:pPr>
              <a:defRPr sz="2100"/>
            </a:pPr>
            <a:r>
              <a:t>  hinsichtlich ihrer beruflichen Orientierung</a:t>
            </a:r>
          </a:p>
          <a:p>
            <a:pPr>
              <a:defRPr sz="2100"/>
            </a:pPr>
            <a:r>
              <a:t>. Festlegen von Zuständigkeiten und eigene Fallarbeit</a:t>
            </a:r>
          </a:p>
          <a:p>
            <a:pPr>
              <a:defRPr sz="2100"/>
            </a:pPr>
            <a:r>
              <a:t>. Schüler/innen mit weiteren Klärungs- und Unterstützungsbedarf werden </a:t>
            </a:r>
          </a:p>
          <a:p>
            <a:pPr>
              <a:defRPr sz="2100"/>
            </a:pPr>
            <a:r>
              <a:t>  an geeignete Institutionen und Angebote verwiesen bzw. vermittelt</a:t>
            </a:r>
          </a:p>
        </p:txBody>
      </p:sp>
      <p:pic>
        <p:nvPicPr>
          <p:cNvPr id="154" name="Grafik 3" descr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47" y="607544"/>
            <a:ext cx="1372596" cy="62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rafik 3" descr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484" y="4579587"/>
            <a:ext cx="2415177" cy="1579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43" y="5484383"/>
            <a:ext cx="2243416" cy="378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5628" y="533172"/>
            <a:ext cx="1559224" cy="7747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Ziele der BE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3000"/>
            </a:lvl1pPr>
          </a:lstStyle>
          <a:p>
            <a:r>
              <a:t>Ziele der BEK</a:t>
            </a:r>
          </a:p>
        </p:txBody>
      </p:sp>
      <p:sp>
        <p:nvSpPr>
          <p:cNvPr id="160" name="Den Jugendlichen werden weitere (realistische) schulische/berufliche Perspektiven aufgezeigt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Den Jugendlichen werden weitere (realistische) schulische/berufliche Perspektiven aufgezeigt.</a:t>
            </a:r>
          </a:p>
          <a:p>
            <a:pPr>
              <a:defRPr sz="2200"/>
            </a:pPr>
            <a:r>
              <a:t>Jede/-r Schüler/-in erhält ein bedarfsgerechtes und umfassendes Unterstützungsangebot im Übergang Schule/Beruf.</a:t>
            </a:r>
          </a:p>
          <a:p>
            <a:pPr>
              <a:defRPr sz="2200"/>
            </a:pPr>
            <a:r>
              <a:t>Die Jugendlichen wissen, wo sie sich informieren/beraten lassen können</a:t>
            </a:r>
          </a:p>
          <a:p>
            <a:pPr>
              <a:defRPr sz="2200"/>
            </a:pPr>
            <a:r>
              <a:t>Die Kooperationspartner sind frühzeitig über die berufliche Orientierung von Jugendlichen in ihrem Zuständigkeitsbereich informiert.</a:t>
            </a:r>
          </a:p>
        </p:txBody>
      </p:sp>
      <p:pic>
        <p:nvPicPr>
          <p:cNvPr id="161" name="Grafik 3" descr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47" y="607544"/>
            <a:ext cx="1733335" cy="790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908" y="533172"/>
            <a:ext cx="1890332" cy="939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710" y="5522662"/>
            <a:ext cx="2169181" cy="366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Grafik 3" descr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484" y="4579587"/>
            <a:ext cx="2415177" cy="1579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Akte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3000"/>
            </a:lvl1pPr>
          </a:lstStyle>
          <a:p>
            <a:r>
              <a:t>Akteure</a:t>
            </a:r>
          </a:p>
        </p:txBody>
      </p:sp>
      <p:sp>
        <p:nvSpPr>
          <p:cNvPr id="167" name="BEK- Koordinatorin (Diakonie Saar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BEK- Koordinatorin (Diakonie Saar)</a:t>
            </a:r>
          </a:p>
          <a:p>
            <a:pPr>
              <a:defRPr sz="2200"/>
            </a:pPr>
            <a:r>
              <a:t>Klassenlehrer/-innen</a:t>
            </a:r>
          </a:p>
          <a:p>
            <a:pPr>
              <a:defRPr sz="2200"/>
            </a:pPr>
            <a:r>
              <a:t>BO zuständige Lehrer/-innen</a:t>
            </a:r>
          </a:p>
          <a:p>
            <a:pPr>
              <a:defRPr sz="2200"/>
            </a:pPr>
            <a:r>
              <a:t>Fallbearbeiter/-in des Jobcenters</a:t>
            </a:r>
          </a:p>
          <a:p>
            <a:pPr>
              <a:defRPr sz="2200"/>
            </a:pPr>
            <a:r>
              <a:t>Berufsberater/-in der Agentur für Arbeit</a:t>
            </a:r>
          </a:p>
          <a:p>
            <a:pPr>
              <a:defRPr sz="2200"/>
            </a:pPr>
            <a:r>
              <a:t>Schoolworker/-in</a:t>
            </a:r>
          </a:p>
          <a:p>
            <a:pPr>
              <a:defRPr sz="2200"/>
            </a:pPr>
            <a:r>
              <a:t>Erziehungsberechtigte</a:t>
            </a:r>
          </a:p>
        </p:txBody>
      </p:sp>
      <p:pic>
        <p:nvPicPr>
          <p:cNvPr id="168" name="Grafik 3" descr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47" y="607544"/>
            <a:ext cx="1733335" cy="790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908" y="533172"/>
            <a:ext cx="1890332" cy="939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710" y="5522662"/>
            <a:ext cx="2169181" cy="366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Grafik 3" descr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484" y="4579587"/>
            <a:ext cx="2415177" cy="1579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Umsetzu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3000"/>
            </a:lvl1pPr>
          </a:lstStyle>
          <a:p>
            <a:r>
              <a:t>Umsetzung</a:t>
            </a:r>
          </a:p>
        </p:txBody>
      </p:sp>
      <p:sp>
        <p:nvSpPr>
          <p:cNvPr id="174" name="pro Schulhalbjahr eine BEK, beginnend in Klassenstufe 8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pro Schulhalbjahr eine BEK, beginnend in Klassenstufe 8</a:t>
            </a:r>
          </a:p>
          <a:p>
            <a:pPr>
              <a:defRPr sz="2200"/>
            </a:pPr>
            <a:r>
              <a:t>zwei BEK in Klasse 8 und eine in Klasse 9</a:t>
            </a:r>
          </a:p>
          <a:p>
            <a:pPr>
              <a:defRPr sz="2200"/>
            </a:pPr>
            <a:r>
              <a:t>Besprechen der Unterstützungsbedarfe</a:t>
            </a:r>
          </a:p>
          <a:p>
            <a:pPr>
              <a:defRPr sz="2200"/>
            </a:pPr>
            <a:r>
              <a:t>Festlegen der Fallverantwortung und erster Förderziele</a:t>
            </a:r>
          </a:p>
          <a:p>
            <a:pPr>
              <a:defRPr sz="2200"/>
            </a:pPr>
            <a:r>
              <a:t>Beginn der Fallarbeit</a:t>
            </a:r>
          </a:p>
          <a:p>
            <a:pPr>
              <a:defRPr sz="2200"/>
            </a:pPr>
            <a:r>
              <a:t>Vernetzung</a:t>
            </a:r>
          </a:p>
        </p:txBody>
      </p:sp>
      <p:pic>
        <p:nvPicPr>
          <p:cNvPr id="175" name="Grafik 3" descr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47" y="607544"/>
            <a:ext cx="1733335" cy="790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908" y="533172"/>
            <a:ext cx="1890332" cy="939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710" y="5522662"/>
            <a:ext cx="2169181" cy="366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Grafik 3" descr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484" y="4579587"/>
            <a:ext cx="2415177" cy="1579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eck 9"/>
          <p:cNvSpPr/>
          <p:nvPr/>
        </p:nvSpPr>
        <p:spPr>
          <a:xfrm>
            <a:off x="143933" y="1728754"/>
            <a:ext cx="11904134" cy="2606541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sz="2200" u="sng">
                <a:latin typeface="Arial"/>
                <a:ea typeface="Arial"/>
                <a:cs typeface="Arial"/>
                <a:sym typeface="Arial"/>
              </a:defRPr>
            </a:pPr>
            <a:r>
              <a:t>Die Angebote für die Schülerinnen und Schüler im Hauptschulzweig umfassen: </a:t>
            </a:r>
            <a:endParaRPr sz="2400" i="1"/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/>
              <a:buChar char="·"/>
              <a:tabLst>
                <a:tab pos="342900" algn="l"/>
                <a:tab pos="4572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Anleitung zur Stellensuche; Bewerbungshilfen; Vorbereitung des Übergangs in Ausbildung oder zu weiterführenden Schulen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/>
              <a:buChar char="·"/>
              <a:tabLst>
                <a:tab pos="342900" algn="l"/>
                <a:tab pos="4572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Hilfe bei der Erstellung von Bewerbungsunterlagen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/>
              <a:buChar char="·"/>
              <a:tabLst>
                <a:tab pos="342900" algn="l"/>
                <a:tab pos="4572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Sicherstellung des Beratungskontakts zur Berufsberatung der Agentur für Arbeit</a:t>
            </a:r>
          </a:p>
          <a:p>
            <a:pPr marL="342900" indent="-342900">
              <a:lnSpc>
                <a:spcPct val="150000"/>
              </a:lnSpc>
              <a:buSzPct val="100000"/>
              <a:buFont typeface="Symbol"/>
              <a:buChar char="·"/>
              <a:tabLst>
                <a:tab pos="342900" algn="l"/>
                <a:tab pos="4572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Übergangsbegleitung von Frühabgänger/-Innen der 7. und 8. Klasse</a:t>
            </a:r>
          </a:p>
        </p:txBody>
      </p:sp>
      <p:sp>
        <p:nvSpPr>
          <p:cNvPr id="181" name="Rechteck 10"/>
          <p:cNvSpPr txBox="1"/>
          <p:nvPr/>
        </p:nvSpPr>
        <p:spPr>
          <a:xfrm>
            <a:off x="3328675" y="5289778"/>
            <a:ext cx="4696000" cy="1405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Kontakt bei Fragen:</a:t>
            </a:r>
          </a:p>
          <a:p>
            <a:pPr>
              <a:lnSpc>
                <a:spcPct val="12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Diakonie Saar</a:t>
            </a:r>
          </a:p>
          <a:p>
            <a:pPr>
              <a:lnSpc>
                <a:spcPct val="12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Am Kleinbahnhof 7a 66740 Saarlouis</a:t>
            </a:r>
          </a:p>
          <a:p>
            <a:pPr>
              <a:lnSpc>
                <a:spcPct val="12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Tel.: 0172-4582813</a:t>
            </a:r>
          </a:p>
          <a:p>
            <a:pPr>
              <a:lnSpc>
                <a:spcPct val="12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E-Mail: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hannah-engel2@dwsaar.de</a:t>
            </a:r>
          </a:p>
        </p:txBody>
      </p:sp>
      <p:sp>
        <p:nvSpPr>
          <p:cNvPr id="182" name="Titel 1"/>
          <p:cNvSpPr txBox="1">
            <a:spLocks noGrp="1"/>
          </p:cNvSpPr>
          <p:nvPr>
            <p:ph type="title"/>
          </p:nvPr>
        </p:nvSpPr>
        <p:spPr>
          <a:xfrm>
            <a:off x="-2" y="210069"/>
            <a:ext cx="12192003" cy="1325564"/>
          </a:xfrm>
          <a:prstGeom prst="rect">
            <a:avLst/>
          </a:prstGeom>
        </p:spPr>
        <p:txBody>
          <a:bodyPr/>
          <a:lstStyle/>
          <a:p>
            <a:pPr algn="ctr">
              <a:defRPr sz="3000" b="1">
                <a:latin typeface="Arial"/>
                <a:ea typeface="Arial"/>
                <a:cs typeface="Arial"/>
                <a:sym typeface="Arial"/>
              </a:defRPr>
            </a:pPr>
            <a:r>
              <a:t>Diakonie Saar </a:t>
            </a:r>
            <a:r>
              <a:rPr b="0"/>
              <a:t>- Fr. Engel</a:t>
            </a:r>
          </a:p>
        </p:txBody>
      </p:sp>
      <p:pic>
        <p:nvPicPr>
          <p:cNvPr id="183" name="Grafik 3" descr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36" y="477612"/>
            <a:ext cx="1733334" cy="790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006" y="403239"/>
            <a:ext cx="1890334" cy="939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77" y="5809367"/>
            <a:ext cx="2169181" cy="366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Grafik 3" descr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2217" y="5055939"/>
            <a:ext cx="2415177" cy="1579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1" build="p" bldLvl="5" animBg="1" advAuto="0"/>
      <p:bldP spid="181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el 1"/>
          <p:cNvSpPr txBox="1">
            <a:spLocks noGrp="1"/>
          </p:cNvSpPr>
          <p:nvPr>
            <p:ph type="title"/>
          </p:nvPr>
        </p:nvSpPr>
        <p:spPr>
          <a:xfrm>
            <a:off x="838200" y="-232066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>
              <a:defRPr sz="3000" b="1">
                <a:latin typeface="Arial"/>
                <a:ea typeface="Arial"/>
                <a:cs typeface="Arial"/>
                <a:sym typeface="Arial"/>
              </a:defRPr>
            </a:pPr>
            <a:r>
              <a:t>Agentur für Arbeit </a:t>
            </a:r>
            <a:r>
              <a:rPr b="0"/>
              <a:t>– Frau Komander</a:t>
            </a:r>
          </a:p>
        </p:txBody>
      </p:sp>
      <p:pic>
        <p:nvPicPr>
          <p:cNvPr id="189" name="Grafik 4" descr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12" y="1298593"/>
            <a:ext cx="5810376" cy="374895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Rechteck 5"/>
          <p:cNvSpPr txBox="1"/>
          <p:nvPr/>
        </p:nvSpPr>
        <p:spPr>
          <a:xfrm>
            <a:off x="45718" y="5610993"/>
            <a:ext cx="6292429" cy="114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Kontakt bei Fragen</a:t>
            </a:r>
            <a:r>
              <a:rPr b="0"/>
              <a:t>:</a:t>
            </a:r>
          </a:p>
          <a:p>
            <a:pPr>
              <a:lnSpc>
                <a:spcPct val="12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Ludwigsstraße 10, 66740 Saarlouis</a:t>
            </a:r>
          </a:p>
          <a:p>
            <a:pPr>
              <a:lnSpc>
                <a:spcPct val="12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Tel.: 0800-4 5555 00 (von 08 Uhr bis 18 Uhr) </a:t>
            </a:r>
          </a:p>
          <a:p>
            <a:pPr>
              <a:lnSpc>
                <a:spcPct val="12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E-Mail: </a:t>
            </a:r>
            <a:r>
              <a:rPr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Calibri"/>
                <a:hlinkClick r:id="rId3"/>
              </a:rPr>
              <a:t>saarland.berufsberatung.251@arbeitsagentur.de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 </a:t>
            </a:r>
          </a:p>
        </p:txBody>
      </p:sp>
      <p:sp>
        <p:nvSpPr>
          <p:cNvPr id="191" name="Rechteck 2"/>
          <p:cNvSpPr/>
          <p:nvPr/>
        </p:nvSpPr>
        <p:spPr>
          <a:xfrm>
            <a:off x="2476500" y="2786920"/>
            <a:ext cx="2425700" cy="422024"/>
          </a:xfrm>
          <a:prstGeom prst="rect">
            <a:avLst/>
          </a:prstGeom>
          <a:gradFill>
            <a:gsLst>
              <a:gs pos="0">
                <a:srgbClr val="EE9E8A"/>
              </a:gs>
              <a:gs pos="50000">
                <a:srgbClr val="F2C3B8"/>
              </a:gs>
              <a:gs pos="100000">
                <a:srgbClr val="F8E2DD"/>
              </a:gs>
            </a:gsLst>
            <a:path path="circle">
              <a:fillToRect l="37721" t="-19636" r="62278" b="119636"/>
            </a:path>
          </a:gra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Klassenstufe 8</a:t>
            </a:r>
          </a:p>
        </p:txBody>
      </p:sp>
      <p:pic>
        <p:nvPicPr>
          <p:cNvPr id="192" name="Grafik 3" descr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972" y="4940069"/>
            <a:ext cx="2180566" cy="1425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animBg="1" advAuto="0"/>
      <p:bldP spid="190" grpId="3" animBg="1" advAuto="0"/>
      <p:bldP spid="191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el 1"/>
          <p:cNvSpPr txBox="1">
            <a:spLocks noGrp="1"/>
          </p:cNvSpPr>
          <p:nvPr>
            <p:ph type="ctrTitle"/>
          </p:nvPr>
        </p:nvSpPr>
        <p:spPr>
          <a:xfrm>
            <a:off x="1415107" y="2123475"/>
            <a:ext cx="9144001" cy="1116128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</a:lstStyle>
          <a:p>
            <a:r>
              <a:t>Danke für Ihre Aufmerksamkeit</a:t>
            </a:r>
          </a:p>
        </p:txBody>
      </p:sp>
      <p:pic>
        <p:nvPicPr>
          <p:cNvPr id="195" name="Grafik 3" descr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223" y="4837074"/>
            <a:ext cx="2111721" cy="1380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4D4A5"/>
            </a:gs>
            <a:gs pos="69756">
              <a:srgbClr val="A9CD97"/>
            </a:gs>
            <a:gs pos="100000">
              <a:srgbClr val="9BC98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1"/>
          <p:cNvSpPr txBox="1">
            <a:spLocks noGrp="1"/>
          </p:cNvSpPr>
          <p:nvPr>
            <p:ph type="title"/>
          </p:nvPr>
        </p:nvSpPr>
        <p:spPr>
          <a:xfrm>
            <a:off x="650310" y="234039"/>
            <a:ext cx="10515601" cy="1325563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Inhaltsverzeichnis</a:t>
            </a:r>
          </a:p>
        </p:txBody>
      </p:sp>
      <p:sp>
        <p:nvSpPr>
          <p:cNvPr id="100" name="Inhaltsplatzhalter 2"/>
          <p:cNvSpPr txBox="1">
            <a:spLocks noGrp="1"/>
          </p:cNvSpPr>
          <p:nvPr>
            <p:ph type="body" idx="1"/>
          </p:nvPr>
        </p:nvSpPr>
        <p:spPr>
          <a:xfrm>
            <a:off x="228597" y="1877866"/>
            <a:ext cx="11734805" cy="4218134"/>
          </a:xfrm>
          <a:prstGeom prst="rect">
            <a:avLst/>
          </a:prstGeom>
        </p:spPr>
        <p:txBody>
          <a:bodyPr/>
          <a:lstStyle/>
          <a:p>
            <a:pPr marL="514350" indent="-514350">
              <a:lnSpc>
                <a:spcPct val="240000"/>
              </a:lnSpc>
              <a:buFontTx/>
              <a:buAutoNum type="arabicPeriod"/>
              <a:defRPr sz="2100" b="1">
                <a:latin typeface="Arial"/>
                <a:ea typeface="Arial"/>
                <a:cs typeface="Arial"/>
                <a:sym typeface="Arial"/>
              </a:defRPr>
            </a:pPr>
            <a:r>
              <a:t>Übersicht Berufsorientierung in den Klassenstufen 7 - 8</a:t>
            </a:r>
          </a:p>
          <a:p>
            <a:pPr marL="514350" indent="-514350">
              <a:lnSpc>
                <a:spcPct val="240000"/>
              </a:lnSpc>
              <a:buFontTx/>
              <a:buAutoNum type="arabicPeriod"/>
              <a:defRPr sz="2100" b="1">
                <a:latin typeface="Arial"/>
                <a:ea typeface="Arial"/>
                <a:cs typeface="Arial"/>
                <a:sym typeface="Arial"/>
              </a:defRPr>
            </a:pPr>
            <a:r>
              <a:t>Externe Kooperationspartner</a:t>
            </a:r>
          </a:p>
          <a:p>
            <a:pPr marL="514350" indent="-514350">
              <a:lnSpc>
                <a:spcPct val="240000"/>
              </a:lnSpc>
              <a:buFontTx/>
              <a:buAutoNum type="arabicPeriod"/>
              <a:defRPr sz="2100" b="1">
                <a:latin typeface="Arial"/>
                <a:ea typeface="Arial"/>
                <a:cs typeface="Arial"/>
                <a:sym typeface="Arial"/>
              </a:defRPr>
            </a:pPr>
            <a:r>
              <a:t>BEK – Berufliche Entwicklungskonferenzen</a:t>
            </a:r>
          </a:p>
          <a:p>
            <a:pPr marL="514350" indent="-514350">
              <a:lnSpc>
                <a:spcPct val="240000"/>
              </a:lnSpc>
              <a:buFontTx/>
              <a:buAutoNum type="arabicPeriod"/>
              <a:defRPr sz="2100" b="1">
                <a:latin typeface="Arial"/>
                <a:ea typeface="Arial"/>
                <a:cs typeface="Arial"/>
                <a:sym typeface="Arial"/>
              </a:defRPr>
            </a:pPr>
            <a:r>
              <a:t>Die Angebote unserer Kooperationspartner im Einzelnen</a:t>
            </a:r>
          </a:p>
        </p:txBody>
      </p:sp>
      <p:pic>
        <p:nvPicPr>
          <p:cNvPr id="101" name="Grafik 3" descr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862" y="4682583"/>
            <a:ext cx="2146389" cy="1403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4D4A5"/>
            </a:gs>
            <a:gs pos="50000">
              <a:srgbClr val="A9CD97"/>
            </a:gs>
            <a:gs pos="100000">
              <a:srgbClr val="9BC98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el 1"/>
          <p:cNvSpPr txBox="1">
            <a:spLocks noGrp="1"/>
          </p:cNvSpPr>
          <p:nvPr>
            <p:ph type="title"/>
          </p:nvPr>
        </p:nvSpPr>
        <p:spPr>
          <a:xfrm>
            <a:off x="-1" y="778014"/>
            <a:ext cx="12192003" cy="316483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50000"/>
              </a:lnSpc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Übersicht Berufsorientierung in den Klassenstufen 7 - 8</a:t>
            </a:r>
          </a:p>
        </p:txBody>
      </p:sp>
      <p:pic>
        <p:nvPicPr>
          <p:cNvPr id="104" name="Grafik 3" descr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490" y="4463719"/>
            <a:ext cx="2415178" cy="1579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4D4A5"/>
            </a:gs>
            <a:gs pos="50000">
              <a:srgbClr val="A9CD97"/>
            </a:gs>
            <a:gs pos="100000">
              <a:srgbClr val="9BC98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el 1"/>
          <p:cNvSpPr txBox="1">
            <a:spLocks noGrp="1"/>
          </p:cNvSpPr>
          <p:nvPr>
            <p:ph type="title"/>
          </p:nvPr>
        </p:nvSpPr>
        <p:spPr>
          <a:xfrm>
            <a:off x="838199" y="161006"/>
            <a:ext cx="10515601" cy="1325563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Berufsorientierung – Klassenstufe 7</a:t>
            </a:r>
          </a:p>
        </p:txBody>
      </p:sp>
      <p:graphicFrame>
        <p:nvGraphicFramePr>
          <p:cNvPr id="107" name="Inhaltsplatzhalter 3"/>
          <p:cNvGraphicFramePr/>
          <p:nvPr/>
        </p:nvGraphicFramePr>
        <p:xfrm>
          <a:off x="227555" y="1522876"/>
          <a:ext cx="11736890" cy="111252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280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6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 sz="1800"/>
                      </a:pPr>
                      <a:r>
                        <a:rPr sz="20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Schulfächer</a:t>
                      </a:r>
                    </a:p>
                  </a:txBody>
                  <a:tcPr marL="45720" marR="45720" horzOverflow="overflow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Arbeitslehre (Technik / Hauswirtschaft / Medien)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Beruf und Wirtschaft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Deutsch &amp; Gesellschaftswissenschaften</a:t>
                      </a:r>
                    </a:p>
                  </a:txBody>
                  <a:tcPr marL="45720" marR="45720" horzOverflow="overflow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 sz="1800"/>
                      </a:pPr>
                      <a:r>
                        <a:rPr sz="20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Veranstaltungen</a:t>
                      </a:r>
                    </a:p>
                  </a:txBody>
                  <a:tcPr marL="45720" marR="45720" horzOverflow="overflow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Berufsorientierungsprogramm (BOP) – Potenzialanalyse &amp; Werkstatttage (HWK)</a:t>
                      </a:r>
                    </a:p>
                    <a:p>
                      <a:pPr algn="l">
                        <a:lnSpc>
                          <a:spcPct val="150000"/>
                        </a:lnSpc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Die </a:t>
                      </a:r>
                      <a:r>
                        <a:rPr b="1"/>
                        <a:t>Potentialanalyse</a:t>
                      </a:r>
                      <a:r>
                        <a:t> hat zum Ziel, die Interessen und Kompetenzen der SuS festzustellen. Unabhängige Beobachter erfassen objektiv Erkenntnisse, die den Schülern bei Feedbackgesprächen mitgeteilt werden (auch von Eltern begleitet).</a:t>
                      </a:r>
                    </a:p>
                    <a:p>
                      <a:pPr algn="l">
                        <a:lnSpc>
                          <a:spcPct val="150000"/>
                        </a:lnSpc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Während der </a:t>
                      </a:r>
                      <a:r>
                        <a:rPr b="1"/>
                        <a:t>Werkstatttage</a:t>
                      </a:r>
                      <a:r>
                        <a:t> durchlaufen die SuS verschiedene Berufsfelder in der Handwerkskammer oder in den Lehrwerkstätten, begleitet von Ausbildungsmeistern.</a:t>
                      </a:r>
                    </a:p>
                    <a:p>
                      <a:pPr algn="l">
                        <a:lnSpc>
                          <a:spcPct val="150000"/>
                        </a:lnSpc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  <a:p>
                      <a:pPr algn="l">
                        <a:lnSpc>
                          <a:spcPct val="150000"/>
                        </a:lnSpc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  <a:p>
                      <a:pPr algn="l">
                        <a:lnSpc>
                          <a:spcPct val="150000"/>
                        </a:lnSpc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  <a:p>
                      <a:pPr algn="l">
                        <a:lnSpc>
                          <a:spcPct val="150000"/>
                        </a:lnSpc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 sz="2000" b="1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8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Mögliche Bereiche"/>
          <p:cNvSpPr txBox="1">
            <a:spLocks noGrp="1"/>
          </p:cNvSpPr>
          <p:nvPr>
            <p:ph type="title"/>
          </p:nvPr>
        </p:nvSpPr>
        <p:spPr>
          <a:xfrm>
            <a:off x="691038" y="-448816"/>
            <a:ext cx="3932240" cy="1600201"/>
          </a:xfrm>
          <a:prstGeom prst="rect">
            <a:avLst/>
          </a:prstGeom>
        </p:spPr>
        <p:txBody>
          <a:bodyPr/>
          <a:lstStyle/>
          <a:p>
            <a:r>
              <a:t>Mögliche Bereiche</a:t>
            </a:r>
          </a:p>
        </p:txBody>
      </p:sp>
      <p:pic>
        <p:nvPicPr>
          <p:cNvPr id="110" name="Bildplatzhalter 2" descr="Bildplatzhalter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8418"/>
          <a:stretch>
            <a:fillRect/>
          </a:stretch>
        </p:blipFill>
        <p:spPr>
          <a:xfrm>
            <a:off x="8847175" y="825153"/>
            <a:ext cx="2472580" cy="1952371"/>
          </a:xfrm>
          <a:prstGeom prst="rect">
            <a:avLst/>
          </a:prstGeom>
        </p:spPr>
      </p:pic>
      <p:sp>
        <p:nvSpPr>
          <p:cNvPr id="111" name="- Friseur/Kosmetik…"/>
          <p:cNvSpPr txBox="1">
            <a:spLocks noGrp="1"/>
          </p:cNvSpPr>
          <p:nvPr>
            <p:ph type="body" sz="half" idx="1"/>
          </p:nvPr>
        </p:nvSpPr>
        <p:spPr>
          <a:xfrm>
            <a:off x="691038" y="1523206"/>
            <a:ext cx="3932240" cy="5177374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- Friseur/Kosmetik</a:t>
            </a:r>
          </a:p>
          <a:p>
            <a:pPr>
              <a:defRPr sz="2200"/>
            </a:pPr>
            <a:r>
              <a:t>- Maler/Lackierer</a:t>
            </a:r>
          </a:p>
          <a:p>
            <a:pPr>
              <a:defRPr sz="2200"/>
            </a:pPr>
            <a:r>
              <a:t>- Büromanagement</a:t>
            </a:r>
          </a:p>
          <a:p>
            <a:pPr>
              <a:defRPr sz="2200"/>
            </a:pPr>
            <a:r>
              <a:t>- Maurer</a:t>
            </a:r>
          </a:p>
          <a:p>
            <a:pPr>
              <a:defRPr sz="2200"/>
            </a:pPr>
            <a:r>
              <a:t>- Stukateur</a:t>
            </a:r>
          </a:p>
          <a:p>
            <a:pPr>
              <a:defRPr sz="2200"/>
            </a:pPr>
            <a:r>
              <a:t>- Tischler</a:t>
            </a:r>
          </a:p>
          <a:p>
            <a:pPr>
              <a:defRPr sz="2200"/>
            </a:pPr>
            <a:r>
              <a:t>- Sanitär/Heizung</a:t>
            </a:r>
          </a:p>
          <a:p>
            <a:pPr>
              <a:defRPr sz="2200"/>
            </a:pPr>
            <a:r>
              <a:t>- Elektro</a:t>
            </a:r>
          </a:p>
          <a:p>
            <a:pPr>
              <a:defRPr sz="2200"/>
            </a:pPr>
            <a:r>
              <a:t>- Augenoptik</a:t>
            </a:r>
          </a:p>
          <a:p>
            <a:pPr>
              <a:defRPr sz="2200"/>
            </a:pPr>
            <a:r>
              <a:t>…</a:t>
            </a:r>
          </a:p>
          <a:p>
            <a:pPr>
              <a:defRPr sz="2200"/>
            </a:pPr>
            <a:r>
              <a:t>Aushändigung Zertifikat</a:t>
            </a:r>
          </a:p>
        </p:txBody>
      </p:sp>
      <p:pic>
        <p:nvPicPr>
          <p:cNvPr id="112" name="Bild" descr="Bil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50834" y="2564209"/>
            <a:ext cx="2592114" cy="1729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611" y="4142227"/>
            <a:ext cx="2851168" cy="1906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9246" y="5814736"/>
            <a:ext cx="2785677" cy="462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045" y="632802"/>
            <a:ext cx="1639228" cy="819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4D4A5"/>
            </a:gs>
            <a:gs pos="50000">
              <a:srgbClr val="A9CD97"/>
            </a:gs>
            <a:gs pos="100000">
              <a:srgbClr val="9BC98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el 1"/>
          <p:cNvSpPr txBox="1">
            <a:spLocks noGrp="1"/>
          </p:cNvSpPr>
          <p:nvPr>
            <p:ph type="title"/>
          </p:nvPr>
        </p:nvSpPr>
        <p:spPr>
          <a:xfrm>
            <a:off x="855132" y="0"/>
            <a:ext cx="10515601" cy="1325563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Berufsorientierung – Klassenstufe 8</a:t>
            </a:r>
          </a:p>
        </p:txBody>
      </p:sp>
      <p:graphicFrame>
        <p:nvGraphicFramePr>
          <p:cNvPr id="118" name="Inhaltsplatzhalter 3"/>
          <p:cNvGraphicFramePr/>
          <p:nvPr/>
        </p:nvGraphicFramePr>
        <p:xfrm>
          <a:off x="253996" y="1097280"/>
          <a:ext cx="11717869" cy="555752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275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4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1143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 sz="1800"/>
                      </a:pPr>
                      <a:r>
                        <a:rPr sz="20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Schulfächer</a:t>
                      </a:r>
                    </a:p>
                  </a:txBody>
                  <a:tcPr marL="45720" marR="45720" horzOverflow="overflow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Arbeitslehre (Technik / Hauswirtschaft / Medien)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Beruf und Wirtschaft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Deutsch &amp; Gesellschaftswissenschaften</a:t>
                      </a:r>
                    </a:p>
                  </a:txBody>
                  <a:tcPr marL="45720" marR="45720" horzOverflow="overflow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143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 sz="1800"/>
                      </a:pPr>
                      <a:r>
                        <a:rPr sz="20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Praktika / Veranstaltungen</a:t>
                      </a:r>
                    </a:p>
                  </a:txBody>
                  <a:tcPr marL="45720" marR="45720" horzOverflow="overflow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  <a:p>
                      <a:pPr marL="285750" indent="-28575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3- wöchiges Betriebspraktikum (Juni 2025)</a:t>
                      </a:r>
                    </a:p>
                  </a:txBody>
                  <a:tcPr marL="45720" marR="45720" horzOverflow="overflow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46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 sz="1800"/>
                      </a:pPr>
                      <a:r>
                        <a:rPr sz="20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Sonstiges</a:t>
                      </a:r>
                    </a:p>
                  </a:txBody>
                  <a:tcPr marL="45720" marR="45720" horzOverflow="overflow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Berufsinformationsmesse &amp; Betriebserkundungen</a:t>
                      </a:r>
                    </a:p>
                    <a:p>
                      <a:pPr marL="342900" indent="-34290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Beratung für weiterführende Schulen (Fr. Engel; Fr. Komander)</a:t>
                      </a:r>
                    </a:p>
                    <a:p>
                      <a:pPr marL="342900" indent="-34290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Berufliche Entwicklungskonferenzen (BEK – Fr. Engel)</a:t>
                      </a:r>
                    </a:p>
                    <a:p>
                      <a:pPr marL="342900" indent="-34290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Besuch Vocatium (neu ab 2025)</a:t>
                      </a:r>
                    </a:p>
                  </a:txBody>
                  <a:tcPr marL="45720" marR="45720" horzOverflow="overflow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D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70" y="-43933"/>
            <a:ext cx="10428060" cy="6945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8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Vocatium (Fachmesse für Ausbildung und Studium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r>
              <a:t>Vocatium (Fachmesse für Ausbildung und Studium)</a:t>
            </a:r>
          </a:p>
        </p:txBody>
      </p:sp>
      <p:sp>
        <p:nvSpPr>
          <p:cNvPr id="123" name="Veranstalter: Institut für Talententwicklung GmbH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Veranstalter: Institut für Talententwicklung GmbH</a:t>
            </a:r>
          </a:p>
          <a:p>
            <a:r>
              <a:t>Die Fachmesse richtet sich an SuS der Vorabschlussjahrgänge aller Schultypen, die sich auf der Messe über Ausbildungsberufe und Studiengänge informieren möchten</a:t>
            </a:r>
          </a:p>
          <a:p>
            <a:r>
              <a:t>Im Vorfeld vereinbarte Termine zwischen den Schülern und den Betrieben bieten Gelegenheit, sich bestmöglich zu informieren</a:t>
            </a:r>
          </a:p>
          <a:p>
            <a:r>
              <a:t>Digitaler Informationsabend für Eltern</a:t>
            </a:r>
          </a:p>
        </p:txBody>
      </p:sp>
      <p:pic>
        <p:nvPicPr>
          <p:cNvPr id="124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504" y="5279734"/>
            <a:ext cx="4150591" cy="1053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eingesetzter-Film.png" descr="eingesetzter-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223" y="5559288"/>
            <a:ext cx="2392323" cy="8140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4D4A5"/>
            </a:gs>
            <a:gs pos="50000">
              <a:srgbClr val="A9CD97"/>
            </a:gs>
            <a:gs pos="100000">
              <a:srgbClr val="9BC98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el 1"/>
          <p:cNvSpPr txBox="1">
            <a:spLocks noGrp="1"/>
          </p:cNvSpPr>
          <p:nvPr>
            <p:ph type="title"/>
          </p:nvPr>
        </p:nvSpPr>
        <p:spPr>
          <a:xfrm>
            <a:off x="-141619" y="921526"/>
            <a:ext cx="12192003" cy="287780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50000"/>
              </a:lnSpc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Vorstellung unserer externen Kooperationspartner</a:t>
            </a:r>
          </a:p>
        </p:txBody>
      </p:sp>
      <p:pic>
        <p:nvPicPr>
          <p:cNvPr id="128" name="Grafik 3" descr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490" y="4463719"/>
            <a:ext cx="2415178" cy="1579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629</Words>
  <Application>Microsoft Office PowerPoint</Application>
  <PresentationFormat>Breitbild</PresentationFormat>
  <Paragraphs>111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Office</vt:lpstr>
      <vt:lpstr>PowerPoint-Präsentation</vt:lpstr>
      <vt:lpstr>Inhaltsverzeichnis</vt:lpstr>
      <vt:lpstr>Übersicht Berufsorientierung in den Klassenstufen 7 - 8</vt:lpstr>
      <vt:lpstr>Berufsorientierung – Klassenstufe 7</vt:lpstr>
      <vt:lpstr>Mögliche Bereiche</vt:lpstr>
      <vt:lpstr>Berufsorientierung – Klassenstufe 8</vt:lpstr>
      <vt:lpstr>PowerPoint-Präsentation</vt:lpstr>
      <vt:lpstr>Vocatium (Fachmesse für Ausbildung und Studium)</vt:lpstr>
      <vt:lpstr>Vorstellung unserer externen Kooperationspartner</vt:lpstr>
      <vt:lpstr>Externe Kooperationspartner</vt:lpstr>
      <vt:lpstr>Externe Kooperationspartner</vt:lpstr>
      <vt:lpstr>Die Angebote unserer Kooperationspartner im Einzelnen</vt:lpstr>
      <vt:lpstr>Berufliche Entwicklungskonferenzen (BEK) Im Rahmen des Aktionsprogramms Jugendhilfe- Schule- Berufe  im Landkreis Saarlouis</vt:lpstr>
      <vt:lpstr>Ziele der BEK</vt:lpstr>
      <vt:lpstr>Akteure</vt:lpstr>
      <vt:lpstr>Umsetzung</vt:lpstr>
      <vt:lpstr>Diakonie Saar - Fr. Engel</vt:lpstr>
      <vt:lpstr>Agentur für Arbeit – Frau Komander</vt:lpstr>
      <vt:lpstr>Danke für Ihre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Julia Seibert</dc:creator>
  <cp:lastModifiedBy>Julia Seibert</cp:lastModifiedBy>
  <cp:revision>1</cp:revision>
  <dcterms:modified xsi:type="dcterms:W3CDTF">2025-02-19T12:31:01Z</dcterms:modified>
</cp:coreProperties>
</file>