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BFB"/>
            </a:gs>
            <a:gs pos="50000">
              <a:srgbClr val="F4F4F4"/>
            </a:gs>
            <a:gs pos="100000">
              <a:srgbClr val="CACAC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arland.berufsberatung.251@arbeitsagentur.d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diakonisches-werk-saar.de/index.php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2" y="240935"/>
            <a:ext cx="2664894" cy="174243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feld 7"/>
          <p:cNvSpPr txBox="1"/>
          <p:nvPr/>
        </p:nvSpPr>
        <p:spPr>
          <a:xfrm>
            <a:off x="2009658" y="2293036"/>
            <a:ext cx="8172684" cy="289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50000"/>
              </a:lnSpc>
              <a:defRPr sz="41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lnSpc>
                <a:spcPct val="150000"/>
              </a:lnSpc>
              <a:defRPr sz="3100" b="1">
                <a:latin typeface="Arial"/>
                <a:ea typeface="Arial"/>
                <a:cs typeface="Arial"/>
                <a:sym typeface="Arial"/>
              </a:defRPr>
            </a:pPr>
            <a:r>
              <a:t>Herzlich Willkommen zur Infoveranstaltung</a:t>
            </a:r>
          </a:p>
          <a:p>
            <a:pPr algn="ctr">
              <a:lnSpc>
                <a:spcPct val="150000"/>
              </a:lnSpc>
              <a:defRPr sz="3100" b="1">
                <a:latin typeface="Arial"/>
                <a:ea typeface="Arial"/>
                <a:cs typeface="Arial"/>
                <a:sym typeface="Arial"/>
              </a:defRPr>
            </a:pPr>
            <a:r>
              <a:t>  Berufsorientierung</a:t>
            </a:r>
          </a:p>
          <a:p>
            <a:pPr algn="ctr">
              <a:lnSpc>
                <a:spcPct val="15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22.11.2023</a:t>
            </a:r>
          </a:p>
        </p:txBody>
      </p:sp>
      <p:pic>
        <p:nvPicPr>
          <p:cNvPr id="96" name="Grafik 2" descr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93" y="364817"/>
            <a:ext cx="3196362" cy="129884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7" name="Grafik 5" descr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00" y="215640"/>
            <a:ext cx="3205887" cy="1597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el 1"/>
          <p:cNvSpPr txBox="1">
            <a:spLocks noGrp="1"/>
          </p:cNvSpPr>
          <p:nvPr>
            <p:ph type="title"/>
          </p:nvPr>
        </p:nvSpPr>
        <p:spPr>
          <a:xfrm>
            <a:off x="-115870" y="237782"/>
            <a:ext cx="12192001" cy="42710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Die Angebote unserer Kooperationspartner im Einzelnen</a:t>
            </a:r>
          </a:p>
        </p:txBody>
      </p:sp>
      <p:pic>
        <p:nvPicPr>
          <p:cNvPr id="138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365" y="4476593"/>
            <a:ext cx="2415176" cy="1579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erufliche Entwicklungskonferenzen (BEK)…"/>
          <p:cNvSpPr txBox="1">
            <a:spLocks noGrp="1"/>
          </p:cNvSpPr>
          <p:nvPr>
            <p:ph type="title"/>
          </p:nvPr>
        </p:nvSpPr>
        <p:spPr>
          <a:xfrm>
            <a:off x="632210" y="558240"/>
            <a:ext cx="10515601" cy="1325564"/>
          </a:xfrm>
          <a:prstGeom prst="rect">
            <a:avLst/>
          </a:prstGeom>
        </p:spPr>
        <p:txBody>
          <a:bodyPr/>
          <a:lstStyle/>
          <a:p>
            <a:pPr algn="ctr" defTabSz="667512">
              <a:defRPr sz="2190"/>
            </a:pPr>
            <a:r>
              <a:t>Berufliche Entwicklungskonferenzen (BEK)</a:t>
            </a:r>
          </a:p>
          <a:p>
            <a:pPr algn="ctr" defTabSz="667512">
              <a:defRPr sz="2190"/>
            </a:pPr>
            <a:r>
              <a:t>Im Rahmen des Aktionsprogramms Jugendhilfe- Schule- Berufe </a:t>
            </a:r>
          </a:p>
          <a:p>
            <a:pPr algn="ctr" defTabSz="667512">
              <a:defRPr sz="2190"/>
            </a:pPr>
            <a:r>
              <a:t>im Landkreis Saarlouis</a:t>
            </a:r>
          </a:p>
        </p:txBody>
      </p:sp>
      <p:sp>
        <p:nvSpPr>
          <p:cNvPr id="141" name="Kernaufgaben…"/>
          <p:cNvSpPr txBox="1"/>
          <p:nvPr/>
        </p:nvSpPr>
        <p:spPr>
          <a:xfrm>
            <a:off x="731135" y="2183023"/>
            <a:ext cx="8122331" cy="2013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t>Kernaufgaben</a:t>
            </a:r>
          </a:p>
          <a:p>
            <a:pPr>
              <a:defRPr sz="2100"/>
            </a:pPr>
            <a:r>
              <a:t>. Identifizierung zusätzlicher Unterstützungsbedarfe von Schüler/innen </a:t>
            </a:r>
          </a:p>
          <a:p>
            <a:pPr>
              <a:defRPr sz="2100"/>
            </a:pPr>
            <a:r>
              <a:t>  hinsichtlich ihrer beruflichen Orientierung</a:t>
            </a:r>
          </a:p>
          <a:p>
            <a:pPr>
              <a:defRPr sz="2100"/>
            </a:pPr>
            <a:r>
              <a:t>. Festlegen von Zuständigkeiten und eigene Fallarbeit</a:t>
            </a:r>
          </a:p>
          <a:p>
            <a:pPr>
              <a:defRPr sz="2100"/>
            </a:pPr>
            <a:r>
              <a:t>. Schüler/innen mit weiteren Klärungs- und Unterstützungsbedarf werden </a:t>
            </a:r>
          </a:p>
          <a:p>
            <a:pPr>
              <a:defRPr sz="2100"/>
            </a:pPr>
            <a:r>
              <a:t>  an geeignete Institutionen und Angebote verwiesen bzw. vermittelt</a:t>
            </a:r>
          </a:p>
        </p:txBody>
      </p:sp>
      <p:pic>
        <p:nvPicPr>
          <p:cNvPr id="142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8" y="607544"/>
            <a:ext cx="1372595" cy="625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rafik 3" descr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485" y="4579588"/>
            <a:ext cx="2415176" cy="1579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11" y="5522662"/>
            <a:ext cx="2169179" cy="36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628" y="533172"/>
            <a:ext cx="1559223" cy="774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Ziele der BE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r>
              <a:t>Ziele der BEK</a:t>
            </a:r>
          </a:p>
        </p:txBody>
      </p:sp>
      <p:sp>
        <p:nvSpPr>
          <p:cNvPr id="148" name="Den Jugendlichen werden weitere (realistische) schulische/berufliche Perspektiven aufgezeig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Den Jugendlichen werden weitere (realistische) schulische/berufliche Perspektiven aufgezeigt.</a:t>
            </a:r>
          </a:p>
          <a:p>
            <a:pPr>
              <a:defRPr sz="2200"/>
            </a:pPr>
            <a:r>
              <a:t>Jede/-r Schüler/-in erhält ein bedarfsgerechtes und umfassendes Unterstützungsangebot im Übergang Schule/Beruf.</a:t>
            </a:r>
          </a:p>
          <a:p>
            <a:pPr>
              <a:defRPr sz="2200"/>
            </a:pPr>
            <a:r>
              <a:t>Die Jugendlichen wissen, wo sie sich informieren/beraten lassen können</a:t>
            </a:r>
          </a:p>
          <a:p>
            <a:pPr>
              <a:defRPr sz="2200"/>
            </a:pPr>
            <a:r>
              <a:t>Die Kooperationspartner sind frühzeitig über die berufliche Orientierung von Jugendlichen in ihrem Zuständigkeitsbereich informiert.</a:t>
            </a:r>
          </a:p>
        </p:txBody>
      </p:sp>
      <p:pic>
        <p:nvPicPr>
          <p:cNvPr id="149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8" y="607544"/>
            <a:ext cx="1733334" cy="79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08" y="533172"/>
            <a:ext cx="1890331" cy="93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11" y="5522662"/>
            <a:ext cx="2169179" cy="36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Grafik 3" descr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485" y="4579588"/>
            <a:ext cx="2415176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kte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r>
              <a:t>Akteure</a:t>
            </a:r>
          </a:p>
        </p:txBody>
      </p:sp>
      <p:sp>
        <p:nvSpPr>
          <p:cNvPr id="155" name="BEK- Koordinatorin (Diakonie Saa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BEK- Koordinatorin (Diakonie Saar)</a:t>
            </a:r>
          </a:p>
          <a:p>
            <a:pPr>
              <a:defRPr sz="2200"/>
            </a:pPr>
            <a:r>
              <a:t>Klassenlehrer/-innen</a:t>
            </a:r>
          </a:p>
          <a:p>
            <a:pPr>
              <a:defRPr sz="2200"/>
            </a:pPr>
            <a:r>
              <a:t>BO zuständige Lehrer/-innen</a:t>
            </a:r>
          </a:p>
          <a:p>
            <a:pPr>
              <a:defRPr sz="2200"/>
            </a:pPr>
            <a:r>
              <a:t>Fallbearbeiter/-in des Jobcenters</a:t>
            </a:r>
          </a:p>
          <a:p>
            <a:pPr>
              <a:defRPr sz="2200"/>
            </a:pPr>
            <a:r>
              <a:t>Berufsberater/-in der Agentur für Arbeit</a:t>
            </a:r>
          </a:p>
          <a:p>
            <a:pPr>
              <a:defRPr sz="2200"/>
            </a:pPr>
            <a:r>
              <a:t>Schoolworker/-in</a:t>
            </a:r>
          </a:p>
          <a:p>
            <a:pPr>
              <a:defRPr sz="2200"/>
            </a:pPr>
            <a:r>
              <a:t>Erziehungsberechtigte</a:t>
            </a:r>
          </a:p>
        </p:txBody>
      </p:sp>
      <p:pic>
        <p:nvPicPr>
          <p:cNvPr id="156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8" y="607544"/>
            <a:ext cx="1733334" cy="79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08" y="533172"/>
            <a:ext cx="1890331" cy="93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11" y="5522662"/>
            <a:ext cx="2169179" cy="36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rafik 3" descr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485" y="4579588"/>
            <a:ext cx="2415176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Umsetz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r>
              <a:t>Umsetzung</a:t>
            </a:r>
          </a:p>
        </p:txBody>
      </p:sp>
      <p:sp>
        <p:nvSpPr>
          <p:cNvPr id="162" name="pro Schulhalbjahr eine BEK, beginnend in Klassenstufe 8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pro Schulhalbjahr eine BEK, beginnend in Klassenstufe 8</a:t>
            </a:r>
          </a:p>
          <a:p>
            <a:pPr>
              <a:defRPr sz="2200"/>
            </a:pPr>
            <a:r>
              <a:t>zwei BEK in Klasse 8 und eine in Klasse 9</a:t>
            </a:r>
          </a:p>
          <a:p>
            <a:pPr>
              <a:defRPr sz="2200"/>
            </a:pPr>
            <a:r>
              <a:t>Besprechen der Unterstützungsbedarfe</a:t>
            </a:r>
          </a:p>
          <a:p>
            <a:pPr>
              <a:defRPr sz="2200"/>
            </a:pPr>
            <a:r>
              <a:t>Festlegen der Fallverantwortung und erster Förderziele</a:t>
            </a:r>
          </a:p>
          <a:p>
            <a:pPr>
              <a:defRPr sz="2200"/>
            </a:pPr>
            <a:r>
              <a:t>Beginn der Fallarbeit</a:t>
            </a:r>
          </a:p>
          <a:p>
            <a:pPr>
              <a:defRPr sz="2200"/>
            </a:pPr>
            <a:r>
              <a:t>Vernetzung</a:t>
            </a:r>
          </a:p>
        </p:txBody>
      </p:sp>
      <p:pic>
        <p:nvPicPr>
          <p:cNvPr id="163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8" y="607544"/>
            <a:ext cx="1733334" cy="79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08" y="533172"/>
            <a:ext cx="1890331" cy="93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11" y="5522662"/>
            <a:ext cx="2169179" cy="36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rafik 3" descr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485" y="4579588"/>
            <a:ext cx="2415176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hteck 9"/>
          <p:cNvSpPr/>
          <p:nvPr/>
        </p:nvSpPr>
        <p:spPr>
          <a:xfrm>
            <a:off x="143933" y="1728755"/>
            <a:ext cx="11904134" cy="300285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200" u="sng">
                <a:latin typeface="Arial"/>
                <a:ea typeface="Arial"/>
                <a:cs typeface="Arial"/>
                <a:sym typeface="Arial"/>
              </a:defRPr>
            </a:pPr>
            <a:r>
              <a:t>Die Angebote für die Schülerinnen und Schüler im Hauptschulzweig umfassen: </a:t>
            </a:r>
            <a:endParaRPr sz="2400" i="1"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 marL="342900" indent="-342900">
              <a:lnSpc>
                <a:spcPct val="150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Berufserkundungen; Betriebsbesichtigungen; Hilfe bei der Praktikumssuche</a:t>
            </a:r>
          </a:p>
          <a:p>
            <a:pPr marL="342900" indent="-342900">
              <a:lnSpc>
                <a:spcPct val="150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Anleitung zur Stellensuche; Bewerbungshilfen; Vorbereitung des Übergangs in Ausbildung oder zu weiterführenden Schulen</a:t>
            </a:r>
          </a:p>
          <a:p>
            <a:pPr marL="342900" indent="-342900">
              <a:lnSpc>
                <a:spcPct val="150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Hilfe bei der Erstellung von Bewerbungsunterlagen</a:t>
            </a:r>
          </a:p>
          <a:p>
            <a:pPr marL="342900" indent="-342900">
              <a:lnSpc>
                <a:spcPct val="150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Sicherstellung des Beratungskontakts zur Berufsberatung der Agentur für Arbeit</a:t>
            </a:r>
          </a:p>
          <a:p>
            <a:pPr marL="342900" indent="-342900">
              <a:lnSpc>
                <a:spcPct val="150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Übergangsbegleitung von Frühabgänger/-Innen der 7. und 8. Klasse</a:t>
            </a:r>
          </a:p>
        </p:txBody>
      </p:sp>
      <p:sp>
        <p:nvSpPr>
          <p:cNvPr id="169" name="Rechteck 10"/>
          <p:cNvSpPr txBox="1"/>
          <p:nvPr/>
        </p:nvSpPr>
        <p:spPr>
          <a:xfrm>
            <a:off x="3328676" y="5289777"/>
            <a:ext cx="4695998" cy="1405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Kontakt bei Fragen: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Diakonie Saar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Am Kleinbahnhof 7a 66740 Saarlouis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Tel.: 06831-46608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E-Mail: susanne-marzen-schwindling@dwsaar.de</a:t>
            </a:r>
          </a:p>
        </p:txBody>
      </p:sp>
      <p:sp>
        <p:nvSpPr>
          <p:cNvPr id="170" name="Titel 1"/>
          <p:cNvSpPr txBox="1">
            <a:spLocks noGrp="1"/>
          </p:cNvSpPr>
          <p:nvPr>
            <p:ph type="title"/>
          </p:nvPr>
        </p:nvSpPr>
        <p:spPr>
          <a:xfrm>
            <a:off x="-1" y="210069"/>
            <a:ext cx="12192001" cy="1325564"/>
          </a:xfrm>
          <a:prstGeom prst="rect">
            <a:avLst/>
          </a:prstGeom>
        </p:spPr>
        <p:txBody>
          <a:bodyPr/>
          <a:lstStyle/>
          <a:p>
            <a:pPr algn="ctr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Diakonie Saar </a:t>
            </a:r>
            <a:r>
              <a:rPr b="0"/>
              <a:t>- Fr. Marzen- Schwindling</a:t>
            </a:r>
          </a:p>
        </p:txBody>
      </p:sp>
      <p:pic>
        <p:nvPicPr>
          <p:cNvPr id="171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36" y="477613"/>
            <a:ext cx="1733334" cy="79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7" y="403240"/>
            <a:ext cx="1890332" cy="939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78" y="5809367"/>
            <a:ext cx="2169179" cy="36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rafik 3" descr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218" y="5055939"/>
            <a:ext cx="2415176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  <p:bldP spid="169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el 1"/>
          <p:cNvSpPr txBox="1">
            <a:spLocks noGrp="1"/>
          </p:cNvSpPr>
          <p:nvPr>
            <p:ph type="title"/>
          </p:nvPr>
        </p:nvSpPr>
        <p:spPr>
          <a:xfrm>
            <a:off x="838200" y="-232066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Agentur für Arbeit </a:t>
            </a:r>
            <a:r>
              <a:rPr b="0"/>
              <a:t>– Frau Komander</a:t>
            </a:r>
          </a:p>
        </p:txBody>
      </p:sp>
      <p:pic>
        <p:nvPicPr>
          <p:cNvPr id="177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13" y="1298594"/>
            <a:ext cx="5810374" cy="374895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hteck 5"/>
          <p:cNvSpPr txBox="1"/>
          <p:nvPr/>
        </p:nvSpPr>
        <p:spPr>
          <a:xfrm>
            <a:off x="45719" y="5610992"/>
            <a:ext cx="6292427" cy="1140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Kontakt bei Fragen</a:t>
            </a:r>
            <a:r>
              <a:rPr b="0"/>
              <a:t>: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Ludwigsstraße 10, 66740 Saarlouis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Tel.: 0800-4 5555 00 (von 08 Uhr bis 18 Uhr) </a:t>
            </a:r>
          </a:p>
          <a:p>
            <a:pPr>
              <a:lnSpc>
                <a:spcPct val="120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E-Mail: 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Calibri"/>
                <a:hlinkClick r:id="rId3"/>
              </a:rPr>
              <a:t>saarland.berufsberatung.251@arbeitsagentur.de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179" name="Rechteck 2"/>
          <p:cNvSpPr/>
          <p:nvPr/>
        </p:nvSpPr>
        <p:spPr>
          <a:xfrm>
            <a:off x="2476500" y="2786921"/>
            <a:ext cx="2425700" cy="422026"/>
          </a:xfrm>
          <a:prstGeom prst="rect">
            <a:avLst/>
          </a:prstGeom>
          <a:gradFill>
            <a:gsLst>
              <a:gs pos="0">
                <a:srgbClr val="EE9E8A"/>
              </a:gs>
              <a:gs pos="50000">
                <a:srgbClr val="F2C3B8"/>
              </a:gs>
              <a:gs pos="100000">
                <a:srgbClr val="F8E2DD"/>
              </a:gs>
            </a:gsLst>
            <a:path path="circle">
              <a:fillToRect l="37721" t="-19636" r="62278" b="119636"/>
            </a:path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Klassenstufe 8</a:t>
            </a:r>
          </a:p>
        </p:txBody>
      </p:sp>
      <p:pic>
        <p:nvPicPr>
          <p:cNvPr id="180" name="Grafik 3" descr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972" y="4940069"/>
            <a:ext cx="2180566" cy="1425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  <p:bldP spid="178" grpId="3" animBg="1" advAuto="0"/>
      <p:bldP spid="179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837" y="1231257"/>
            <a:ext cx="4431425" cy="562674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feld 6"/>
          <p:cNvSpPr txBox="1"/>
          <p:nvPr/>
        </p:nvSpPr>
        <p:spPr>
          <a:xfrm>
            <a:off x="45719" y="110351"/>
            <a:ext cx="12100561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 i="1">
                <a:latin typeface="Arial"/>
                <a:ea typeface="Arial"/>
                <a:cs typeface="Arial"/>
                <a:sym typeface="Arial"/>
              </a:defRPr>
            </a:pPr>
            <a:r>
              <a:t>„</a:t>
            </a:r>
            <a:r>
              <a:rPr b="1"/>
              <a:t>Fit for Job</a:t>
            </a:r>
            <a:r>
              <a:t>“ </a:t>
            </a:r>
            <a:r>
              <a:rPr i="0"/>
              <a:t>– Herr Müller</a:t>
            </a:r>
          </a:p>
          <a:p>
            <a:pPr algn="ctr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Persönlichkeitsentwicklung</a:t>
            </a:r>
          </a:p>
        </p:txBody>
      </p:sp>
      <p:sp>
        <p:nvSpPr>
          <p:cNvPr id="184" name="Rechteck 1"/>
          <p:cNvSpPr/>
          <p:nvPr/>
        </p:nvSpPr>
        <p:spPr>
          <a:xfrm>
            <a:off x="6505730" y="3147934"/>
            <a:ext cx="1673903" cy="37475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7" name="Rechteck 2"/>
          <p:cNvGrpSpPr/>
          <p:nvPr/>
        </p:nvGrpSpPr>
        <p:grpSpPr>
          <a:xfrm>
            <a:off x="6957601" y="5439366"/>
            <a:ext cx="3207896" cy="374755"/>
            <a:chOff x="0" y="0"/>
            <a:chExt cx="3207895" cy="374754"/>
          </a:xfrm>
        </p:grpSpPr>
        <p:sp>
          <p:nvSpPr>
            <p:cNvPr id="185" name="Rechteck"/>
            <p:cNvSpPr/>
            <p:nvPr/>
          </p:nvSpPr>
          <p:spPr>
            <a:xfrm>
              <a:off x="-1" y="-1"/>
              <a:ext cx="3207897" cy="3747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Stärken, Fähigkeiten"/>
            <p:cNvSpPr txBox="1"/>
            <p:nvPr/>
          </p:nvSpPr>
          <p:spPr>
            <a:xfrm>
              <a:off x="52069" y="5987"/>
              <a:ext cx="3103757" cy="36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 b="1">
                  <a:solidFill>
                    <a:srgbClr val="00B050"/>
                  </a:solidFill>
                </a:defRPr>
              </a:lvl1pPr>
            </a:lstStyle>
            <a:p>
              <a:r>
                <a:t>Stärken, Fähigkeiten</a:t>
              </a:r>
            </a:p>
          </p:txBody>
        </p:sp>
      </p:grpSp>
      <p:grpSp>
        <p:nvGrpSpPr>
          <p:cNvPr id="190" name="Abgerundetes Rechteck 3"/>
          <p:cNvGrpSpPr/>
          <p:nvPr/>
        </p:nvGrpSpPr>
        <p:grpSpPr>
          <a:xfrm>
            <a:off x="887252" y="2014114"/>
            <a:ext cx="4689088" cy="3425253"/>
            <a:chOff x="0" y="0"/>
            <a:chExt cx="4689087" cy="3425252"/>
          </a:xfrm>
        </p:grpSpPr>
        <p:sp>
          <p:nvSpPr>
            <p:cNvPr id="188" name="Abgerundetes Rechteck"/>
            <p:cNvSpPr/>
            <p:nvPr/>
          </p:nvSpPr>
          <p:spPr>
            <a:xfrm>
              <a:off x="0" y="0"/>
              <a:ext cx="4689088" cy="34252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Entscheidungskriterien:…"/>
            <p:cNvSpPr txBox="1"/>
            <p:nvPr/>
          </p:nvSpPr>
          <p:spPr>
            <a:xfrm>
              <a:off x="219277" y="595641"/>
              <a:ext cx="4250533" cy="22339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 u="sng"/>
              </a:pPr>
              <a:r>
                <a:t>Entscheidungskriterien: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2400"/>
              </a:pPr>
              <a:r>
                <a:t>Schulnoten als Basis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2400"/>
              </a:pPr>
              <a:r>
                <a:t>Motivation zum Beruf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2400"/>
              </a:pPr>
              <a:r>
                <a:t>Belastbarkeit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2400"/>
              </a:pPr>
              <a:r>
                <a:t>Zuverlässigkeit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2400"/>
              </a:pPr>
              <a:r>
                <a:t>Teamfähigkeit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  <p:bldP spid="184" grpId="2" animBg="1" advAuto="0"/>
      <p:bldP spid="187" grpId="3" animBg="1" advAuto="0"/>
      <p:bldP spid="190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hteck 4"/>
          <p:cNvSpPr txBox="1"/>
          <p:nvPr/>
        </p:nvSpPr>
        <p:spPr>
          <a:xfrm>
            <a:off x="45719" y="227167"/>
            <a:ext cx="1210056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Workshop: </a:t>
            </a:r>
            <a:r>
              <a:rPr sz="3000" b="0"/>
              <a:t>Persönlichkeitsentwicklung</a:t>
            </a:r>
          </a:p>
        </p:txBody>
      </p:sp>
      <p:pic>
        <p:nvPicPr>
          <p:cNvPr id="193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32" y="1433118"/>
            <a:ext cx="5221453" cy="3991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hteck 3"/>
          <p:cNvSpPr txBox="1"/>
          <p:nvPr/>
        </p:nvSpPr>
        <p:spPr>
          <a:xfrm>
            <a:off x="181209" y="-1"/>
            <a:ext cx="12100561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Persönlichkeitsprofile</a:t>
            </a:r>
          </a:p>
        </p:txBody>
      </p:sp>
      <p:grpSp>
        <p:nvGrpSpPr>
          <p:cNvPr id="198" name="Grafik 4"/>
          <p:cNvGrpSpPr/>
          <p:nvPr/>
        </p:nvGrpSpPr>
        <p:grpSpPr>
          <a:xfrm>
            <a:off x="3013984" y="695011"/>
            <a:ext cx="5872901" cy="5047393"/>
            <a:chOff x="0" y="0"/>
            <a:chExt cx="5872900" cy="5047392"/>
          </a:xfrm>
        </p:grpSpPr>
        <p:sp>
          <p:nvSpPr>
            <p:cNvPr id="196" name="Rechteck"/>
            <p:cNvSpPr/>
            <p:nvPr/>
          </p:nvSpPr>
          <p:spPr>
            <a:xfrm>
              <a:off x="0" y="0"/>
              <a:ext cx="5872901" cy="50473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7" name="image27.png" descr="image2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72901" cy="5047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69756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 1"/>
          <p:cNvSpPr txBox="1">
            <a:spLocks noGrp="1"/>
          </p:cNvSpPr>
          <p:nvPr>
            <p:ph type="title"/>
          </p:nvPr>
        </p:nvSpPr>
        <p:spPr>
          <a:xfrm>
            <a:off x="650310" y="234039"/>
            <a:ext cx="10515601" cy="1325563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Inhaltsverzeichnis</a:t>
            </a:r>
          </a:p>
        </p:txBody>
      </p:sp>
      <p:sp>
        <p:nvSpPr>
          <p:cNvPr id="100" name="Inhaltsplatzhalter 2"/>
          <p:cNvSpPr txBox="1">
            <a:spLocks noGrp="1"/>
          </p:cNvSpPr>
          <p:nvPr>
            <p:ph type="body" idx="1"/>
          </p:nvPr>
        </p:nvSpPr>
        <p:spPr>
          <a:xfrm>
            <a:off x="228598" y="1877867"/>
            <a:ext cx="11734803" cy="4218133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240000"/>
              </a:lnSpc>
              <a:buFontTx/>
              <a:buAutoNum type="arabicPeriod"/>
              <a:defRPr sz="2100" b="1">
                <a:latin typeface="Arial"/>
                <a:ea typeface="Arial"/>
                <a:cs typeface="Arial"/>
                <a:sym typeface="Arial"/>
              </a:defRPr>
            </a:pPr>
            <a:r>
              <a:t>Übersicht Berufsorientierung in den Klassenstufen 7 - 8</a:t>
            </a:r>
          </a:p>
          <a:p>
            <a:pPr marL="514350" indent="-514350">
              <a:lnSpc>
                <a:spcPct val="240000"/>
              </a:lnSpc>
              <a:buFontTx/>
              <a:buAutoNum type="arabicPeriod"/>
              <a:defRPr sz="2100" b="1">
                <a:latin typeface="Arial"/>
                <a:ea typeface="Arial"/>
                <a:cs typeface="Arial"/>
                <a:sym typeface="Arial"/>
              </a:defRPr>
            </a:pPr>
            <a:r>
              <a:t>Externe Kooperationspartner</a:t>
            </a:r>
          </a:p>
          <a:p>
            <a:pPr marL="514350" indent="-514350">
              <a:lnSpc>
                <a:spcPct val="240000"/>
              </a:lnSpc>
              <a:buFontTx/>
              <a:buAutoNum type="arabicPeriod"/>
              <a:defRPr sz="2100" b="1">
                <a:latin typeface="Arial"/>
                <a:ea typeface="Arial"/>
                <a:cs typeface="Arial"/>
                <a:sym typeface="Arial"/>
              </a:defRPr>
            </a:pPr>
            <a:r>
              <a:t>BEK – Berufliche Entwicklungskonferenzen</a:t>
            </a:r>
          </a:p>
          <a:p>
            <a:pPr marL="514350" indent="-514350">
              <a:lnSpc>
                <a:spcPct val="240000"/>
              </a:lnSpc>
              <a:buFontTx/>
              <a:buAutoNum type="arabicPeriod"/>
              <a:defRPr sz="2100" b="1">
                <a:latin typeface="Arial"/>
                <a:ea typeface="Arial"/>
                <a:cs typeface="Arial"/>
                <a:sym typeface="Arial"/>
              </a:defRPr>
            </a:pPr>
            <a:r>
              <a:t>Die Angebote unserer Kooperationspartner im Einzelnen</a:t>
            </a:r>
          </a:p>
        </p:txBody>
      </p:sp>
      <p:pic>
        <p:nvPicPr>
          <p:cNvPr id="101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862" y="4682583"/>
            <a:ext cx="2146388" cy="1403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afik 6"/>
          <p:cNvGrpSpPr/>
          <p:nvPr/>
        </p:nvGrpSpPr>
        <p:grpSpPr>
          <a:xfrm>
            <a:off x="2828544" y="97058"/>
            <a:ext cx="6798734" cy="6663883"/>
            <a:chOff x="0" y="0"/>
            <a:chExt cx="6798733" cy="6663881"/>
          </a:xfrm>
        </p:grpSpPr>
        <p:sp>
          <p:nvSpPr>
            <p:cNvPr id="200" name="Rechteck"/>
            <p:cNvSpPr/>
            <p:nvPr/>
          </p:nvSpPr>
          <p:spPr>
            <a:xfrm>
              <a:off x="0" y="0"/>
              <a:ext cx="6798734" cy="66638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01" name="image28.png" descr="image2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798734" cy="6663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Rechteck 7"/>
          <p:cNvSpPr/>
          <p:nvPr/>
        </p:nvSpPr>
        <p:spPr>
          <a:xfrm>
            <a:off x="7497681" y="2252871"/>
            <a:ext cx="1389889" cy="136350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6" name="Rechteck 3"/>
          <p:cNvGrpSpPr/>
          <p:nvPr/>
        </p:nvGrpSpPr>
        <p:grpSpPr>
          <a:xfrm>
            <a:off x="3029844" y="1816923"/>
            <a:ext cx="4925969" cy="1254582"/>
            <a:chOff x="0" y="0"/>
            <a:chExt cx="4925967" cy="1254581"/>
          </a:xfrm>
        </p:grpSpPr>
        <p:sp>
          <p:nvSpPr>
            <p:cNvPr id="204" name="Rechteck"/>
            <p:cNvSpPr/>
            <p:nvPr/>
          </p:nvSpPr>
          <p:spPr>
            <a:xfrm>
              <a:off x="0" y="17586"/>
              <a:ext cx="4925968" cy="121940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Verantwortung, Vorbild:…"/>
            <p:cNvSpPr txBox="1"/>
            <p:nvPr/>
          </p:nvSpPr>
          <p:spPr>
            <a:xfrm>
              <a:off x="52069" y="0"/>
              <a:ext cx="4821828" cy="1254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 u="sng">
                  <a:solidFill>
                    <a:srgbClr val="0070C0"/>
                  </a:solidFill>
                </a:defRPr>
              </a:pPr>
              <a:r>
                <a:t>Verantwortung, Vorbild: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2000">
                  <a:solidFill>
                    <a:srgbClr val="0070C0"/>
                  </a:solidFill>
                </a:defRPr>
              </a:pPr>
              <a:r>
                <a:t>Arbeitshaltung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2000">
                  <a:solidFill>
                    <a:srgbClr val="0070C0"/>
                  </a:solidFill>
                </a:defRPr>
              </a:pPr>
              <a:r>
                <a:t>positive Lebenseinstellung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2000">
                  <a:solidFill>
                    <a:srgbClr val="0070C0"/>
                  </a:solidFill>
                </a:defRPr>
              </a:pPr>
              <a:r>
                <a:t>Charakter: Ehrlichkeit…</a:t>
              </a:r>
            </a:p>
          </p:txBody>
        </p:sp>
      </p:grpSp>
      <p:grpSp>
        <p:nvGrpSpPr>
          <p:cNvPr id="209" name="Rechteck 4"/>
          <p:cNvGrpSpPr/>
          <p:nvPr/>
        </p:nvGrpSpPr>
        <p:grpSpPr>
          <a:xfrm>
            <a:off x="2828544" y="3408434"/>
            <a:ext cx="3367393" cy="340183"/>
            <a:chOff x="0" y="0"/>
            <a:chExt cx="3367392" cy="340181"/>
          </a:xfrm>
        </p:grpSpPr>
        <p:sp>
          <p:nvSpPr>
            <p:cNvPr id="207" name="Rechteck"/>
            <p:cNvSpPr/>
            <p:nvPr/>
          </p:nvSpPr>
          <p:spPr>
            <a:xfrm>
              <a:off x="0" y="20565"/>
              <a:ext cx="3367393" cy="29905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-  Verantwortung übernehmen"/>
            <p:cNvSpPr txBox="1"/>
            <p:nvPr/>
          </p:nvSpPr>
          <p:spPr>
            <a:xfrm>
              <a:off x="52069" y="-1"/>
              <a:ext cx="3263254" cy="340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0070C0"/>
                  </a:solidFill>
                </a:defRPr>
              </a:pPr>
              <a:r>
                <a:t>-  </a:t>
              </a:r>
              <a:r>
                <a:rPr sz="2000"/>
                <a:t>Verantwortung übernehmen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  <p:bldP spid="203" grpId="2" animBg="1" advAuto="0"/>
      <p:bldP spid="206" grpId="3" animBg="1" advAuto="0"/>
      <p:bldP spid="209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1"/>
          <p:cNvSpPr txBox="1">
            <a:spLocks noGrp="1"/>
          </p:cNvSpPr>
          <p:nvPr>
            <p:ph type="ctrTitle"/>
          </p:nvPr>
        </p:nvSpPr>
        <p:spPr>
          <a:xfrm>
            <a:off x="1415107" y="2123475"/>
            <a:ext cx="9144001" cy="1116127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t>Danke für Ihre Aufmerksamkeit</a:t>
            </a:r>
          </a:p>
        </p:txBody>
      </p:sp>
      <p:pic>
        <p:nvPicPr>
          <p:cNvPr id="212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223" y="4837075"/>
            <a:ext cx="2111720" cy="1380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50000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el 1"/>
          <p:cNvSpPr txBox="1">
            <a:spLocks noGrp="1"/>
          </p:cNvSpPr>
          <p:nvPr>
            <p:ph type="title"/>
          </p:nvPr>
        </p:nvSpPr>
        <p:spPr>
          <a:xfrm>
            <a:off x="0" y="778015"/>
            <a:ext cx="12192001" cy="31648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Übersicht Berufsorientierung in den Klassenstufen 7 - 8</a:t>
            </a:r>
          </a:p>
        </p:txBody>
      </p:sp>
      <p:pic>
        <p:nvPicPr>
          <p:cNvPr id="104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490" y="4463719"/>
            <a:ext cx="2415177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50000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 1"/>
          <p:cNvSpPr txBox="1">
            <a:spLocks noGrp="1"/>
          </p:cNvSpPr>
          <p:nvPr>
            <p:ph type="title"/>
          </p:nvPr>
        </p:nvSpPr>
        <p:spPr>
          <a:xfrm>
            <a:off x="838199" y="161006"/>
            <a:ext cx="10515601" cy="1325563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Berufsorientierung – Klassenstufe 7</a:t>
            </a:r>
          </a:p>
        </p:txBody>
      </p:sp>
      <p:graphicFrame>
        <p:nvGraphicFramePr>
          <p:cNvPr id="107" name="Inhaltsplatzhalter 3"/>
          <p:cNvGraphicFramePr/>
          <p:nvPr/>
        </p:nvGraphicFramePr>
        <p:xfrm>
          <a:off x="227556" y="1522876"/>
          <a:ext cx="11736888" cy="111252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8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Schulfächer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Arbeitslehre (Technik / Hauswirtschaft / Medien)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 und Wirtschaft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Deutsch &amp; Gesellschaftswissenschaften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Praktika / Veranstaltungen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Berufsorientierungsprogramm (BOP) – Potenzialanalyse &amp; Werkstatttage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Sonstiges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Elternsprechabend zum Thema Berufsorientierung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Berufsinformationsmesse &amp; Betriebserkundungen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8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234" y="4643960"/>
            <a:ext cx="2415176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50000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 1"/>
          <p:cNvSpPr txBox="1">
            <a:spLocks noGrp="1"/>
          </p:cNvSpPr>
          <p:nvPr>
            <p:ph type="title"/>
          </p:nvPr>
        </p:nvSpPr>
        <p:spPr>
          <a:xfrm>
            <a:off x="855132" y="0"/>
            <a:ext cx="10515601" cy="1325563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Berufsorientierung – Klassenstufe 8</a:t>
            </a:r>
          </a:p>
        </p:txBody>
      </p:sp>
      <p:graphicFrame>
        <p:nvGraphicFramePr>
          <p:cNvPr id="111" name="Inhaltsplatzhalter 3"/>
          <p:cNvGraphicFramePr/>
          <p:nvPr/>
        </p:nvGraphicFramePr>
        <p:xfrm>
          <a:off x="253997" y="1097280"/>
          <a:ext cx="11717868" cy="555752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4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Schulfächer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Arbeitslehre (Technik / Hauswirtschaft / Medien)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 und Wirtschaft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Deutsch &amp; Gesellschaftswissenschaften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4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Praktika / Veranstaltungen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Potentialanalyse (Januar 2024)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Werkstatttage     (März 2024)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3- wöchiges Betriebspraktikum (Juni 2024)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6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Sonstiges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Besuch des Berufsinformationszentrums (BIZ) Berufsinformationsmesse &amp; Betriebserkundungen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Beratung für weiterführende Schulen (Fr. Marzen- Schwindling; Fr. Komander)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Berufliche Entwicklungskonferenzen (BEK – Fr. Marzen- Schwindling)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3457"/>
            <a:lumOff val="2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el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Berufsorientierung – Klassenstufe 9</a:t>
            </a:r>
          </a:p>
        </p:txBody>
      </p:sp>
      <p:graphicFrame>
        <p:nvGraphicFramePr>
          <p:cNvPr id="114" name="Inhaltsplatzhalter 3"/>
          <p:cNvGraphicFramePr/>
          <p:nvPr/>
        </p:nvGraphicFramePr>
        <p:xfrm>
          <a:off x="237066" y="1545118"/>
          <a:ext cx="11717867" cy="111252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Schulfächer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Arbeitslehre (Technik / Hauswirtschaft / Medien)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 und Wirtschaft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Deutsch &amp; Gesellschaftswissenschaften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Praktika / Veranstaltungen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Projekt </a:t>
                      </a:r>
                      <a:r>
                        <a:rPr i="1"/>
                        <a:t>“Fit for Job“ (Hr. Müller)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Sonstiges</a:t>
                      </a:r>
                    </a:p>
                  </a:txBody>
                  <a:tcPr marL="45720" marR="45720" horzOverflow="overflow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Berufsinformationsmesse &amp; Betriebserkundungen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Beratung für weiterführende Schulen (Fr. Marzen- Schwindling; Fr. Komander)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Berufliche Entwicklungskonferenzen (BEK – Fr. Marzen- Schwindling)</a:t>
                      </a:r>
                    </a:p>
                  </a:txBody>
                  <a:tcPr marL="45720" marR="45720" horzOverflow="overflow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50000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el 1"/>
          <p:cNvSpPr txBox="1">
            <a:spLocks noGrp="1"/>
          </p:cNvSpPr>
          <p:nvPr>
            <p:ph type="title"/>
          </p:nvPr>
        </p:nvSpPr>
        <p:spPr>
          <a:xfrm>
            <a:off x="-141618" y="921527"/>
            <a:ext cx="12192001" cy="28778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Vorstellung unserer externen Kooperationspartner</a:t>
            </a:r>
          </a:p>
        </p:txBody>
      </p:sp>
      <p:pic>
        <p:nvPicPr>
          <p:cNvPr id="117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490" y="4463719"/>
            <a:ext cx="2415177" cy="15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50000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el 1"/>
          <p:cNvSpPr txBox="1">
            <a:spLocks noGrp="1"/>
          </p:cNvSpPr>
          <p:nvPr>
            <p:ph type="title"/>
          </p:nvPr>
        </p:nvSpPr>
        <p:spPr>
          <a:xfrm>
            <a:off x="324786" y="-41208"/>
            <a:ext cx="11542428" cy="1325563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Externe Kooperationspartner</a:t>
            </a:r>
          </a:p>
        </p:txBody>
      </p:sp>
      <p:pic>
        <p:nvPicPr>
          <p:cNvPr id="120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65" y="1390928"/>
            <a:ext cx="3563867" cy="852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Bild 2" descr="Bild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884" y="3400169"/>
            <a:ext cx="2239873" cy="99654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hteck 8"/>
          <p:cNvSpPr txBox="1"/>
          <p:nvPr/>
        </p:nvSpPr>
        <p:spPr>
          <a:xfrm>
            <a:off x="3310293" y="4877038"/>
            <a:ext cx="5203303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t>Fr. Marzen- Schwindling </a:t>
            </a:r>
            <a:r>
              <a:rPr b="0"/>
              <a:t>– Berufsorientierung - BEK</a:t>
            </a:r>
          </a:p>
        </p:txBody>
      </p:sp>
      <p:sp>
        <p:nvSpPr>
          <p:cNvPr id="123" name="Rechteck 9"/>
          <p:cNvSpPr txBox="1"/>
          <p:nvPr/>
        </p:nvSpPr>
        <p:spPr>
          <a:xfrm>
            <a:off x="3371005" y="2581469"/>
            <a:ext cx="4664186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t>Fr. Vanessa Komander </a:t>
            </a:r>
            <a:r>
              <a:rPr b="0"/>
              <a:t>– Berufsberatung - BIZ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" y="4762"/>
            <a:ext cx="1724026" cy="78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rafik 5" descr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48" y="3374460"/>
            <a:ext cx="1868744" cy="852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rafik 11" descr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260" y="1362608"/>
            <a:ext cx="1549777" cy="1732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rafik 3" descr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2098" y="4888572"/>
            <a:ext cx="2113698" cy="1382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1" grpId="3" animBg="1" advAuto="0"/>
      <p:bldP spid="122" grpId="4" animBg="1" advAuto="0"/>
      <p:bldP spid="123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286552"/>
                <a:satOff val="-5983"/>
                <a:lumOff val="26183"/>
              </a:schemeClr>
            </a:gs>
            <a:gs pos="50000">
              <a:srgbClr val="A9CD97"/>
            </a:gs>
            <a:gs pos="100000">
              <a:schemeClr val="accent6">
                <a:hueOff val="266558"/>
                <a:satOff val="-2836"/>
                <a:lumOff val="1763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el 1"/>
          <p:cNvSpPr txBox="1">
            <a:spLocks noGrp="1"/>
          </p:cNvSpPr>
          <p:nvPr>
            <p:ph type="title"/>
          </p:nvPr>
        </p:nvSpPr>
        <p:spPr>
          <a:xfrm>
            <a:off x="324786" y="-41208"/>
            <a:ext cx="11542428" cy="1325563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Externe Kooperationspartner</a:t>
            </a:r>
          </a:p>
        </p:txBody>
      </p:sp>
      <p:sp>
        <p:nvSpPr>
          <p:cNvPr id="130" name="Rechteck 11"/>
          <p:cNvSpPr txBox="1"/>
          <p:nvPr/>
        </p:nvSpPr>
        <p:spPr>
          <a:xfrm>
            <a:off x="3354479" y="3775299"/>
            <a:ext cx="4609429" cy="897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900" b="1">
                <a:latin typeface="Arial"/>
                <a:ea typeface="Arial"/>
                <a:cs typeface="Arial"/>
                <a:sym typeface="Arial"/>
              </a:defRPr>
            </a:pPr>
            <a:r>
              <a:t>Hr. Jürgen Müller </a:t>
            </a:r>
            <a:r>
              <a:rPr b="0"/>
              <a:t>– Projekt </a:t>
            </a:r>
            <a:r>
              <a:rPr b="0" i="1"/>
              <a:t>„Fit for Job“ - </a:t>
            </a:r>
          </a:p>
          <a:p>
            <a:pPr>
              <a:defRPr sz="19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Persönlichkeitsentwicklung</a:t>
            </a:r>
          </a:p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(Kl. 9)</a:t>
            </a:r>
          </a:p>
        </p:txBody>
      </p:sp>
      <p:pic>
        <p:nvPicPr>
          <p:cNvPr id="131" name="Grafik 14" descr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9" y="3790051"/>
            <a:ext cx="1350374" cy="1859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rafik 3" descr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475" y="4734080"/>
            <a:ext cx="2180565" cy="142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99" y="1122079"/>
            <a:ext cx="1350374" cy="202292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Fr. Astrid Brenner…"/>
          <p:cNvSpPr txBox="1"/>
          <p:nvPr/>
        </p:nvSpPr>
        <p:spPr>
          <a:xfrm>
            <a:off x="3408998" y="1140201"/>
            <a:ext cx="3795575" cy="94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/>
            </a:pPr>
            <a:r>
              <a:t>Fr. Astrid Brenner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Handwerkskammer des Saarlandes</a:t>
            </a:r>
          </a:p>
        </p:txBody>
      </p:sp>
      <p:pic>
        <p:nvPicPr>
          <p:cNvPr id="135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559" y="2120020"/>
            <a:ext cx="1639227" cy="819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animBg="1" advAuto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Breitbild</PresentationFormat>
  <Paragraphs>121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Office</vt:lpstr>
      <vt:lpstr>PowerPoint-Präsentation</vt:lpstr>
      <vt:lpstr>Inhaltsverzeichnis</vt:lpstr>
      <vt:lpstr>Übersicht Berufsorientierung in den Klassenstufen 7 - 8</vt:lpstr>
      <vt:lpstr>Berufsorientierung – Klassenstufe 7</vt:lpstr>
      <vt:lpstr>Berufsorientierung – Klassenstufe 8</vt:lpstr>
      <vt:lpstr>Berufsorientierung – Klassenstufe 9</vt:lpstr>
      <vt:lpstr>Vorstellung unserer externen Kooperationspartner</vt:lpstr>
      <vt:lpstr>Externe Kooperationspartner</vt:lpstr>
      <vt:lpstr>Externe Kooperationspartner</vt:lpstr>
      <vt:lpstr>Die Angebote unserer Kooperationspartner im Einzelnen</vt:lpstr>
      <vt:lpstr>Berufliche Entwicklungskonferenzen (BEK) Im Rahmen des Aktionsprogramms Jugendhilfe- Schule- Berufe  im Landkreis Saarlouis</vt:lpstr>
      <vt:lpstr>Ziele der BEK</vt:lpstr>
      <vt:lpstr>Akteure</vt:lpstr>
      <vt:lpstr>Umsetzung</vt:lpstr>
      <vt:lpstr>Diakonie Saar - Fr. Marzen- Schwindling</vt:lpstr>
      <vt:lpstr>Agentur für Arbeit – Frau Komander</vt:lpstr>
      <vt:lpstr>PowerPoint-Präsentation</vt:lpstr>
      <vt:lpstr>PowerPoint-Präsentation</vt:lpstr>
      <vt:lpstr>PowerPoint-Präsentation</vt:lpstr>
      <vt:lpstr>PowerPoint-Präsentation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 Reimringer</dc:creator>
  <cp:lastModifiedBy>Anne Reimringer</cp:lastModifiedBy>
  <cp:revision>1</cp:revision>
  <dcterms:modified xsi:type="dcterms:W3CDTF">2023-11-21T06:44:23Z</dcterms:modified>
</cp:coreProperties>
</file>